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handoutMasterIdLst>
    <p:handoutMasterId r:id="rId20"/>
  </p:handoutMasterIdLst>
  <p:sldIdLst>
    <p:sldId id="256" r:id="rId5"/>
    <p:sldId id="565" r:id="rId6"/>
    <p:sldId id="558" r:id="rId7"/>
    <p:sldId id="261" r:id="rId8"/>
    <p:sldId id="257" r:id="rId9"/>
    <p:sldId id="527" r:id="rId10"/>
    <p:sldId id="559" r:id="rId11"/>
    <p:sldId id="560" r:id="rId12"/>
    <p:sldId id="561" r:id="rId13"/>
    <p:sldId id="566" r:id="rId14"/>
    <p:sldId id="562" r:id="rId15"/>
    <p:sldId id="563" r:id="rId16"/>
    <p:sldId id="564" r:id="rId17"/>
    <p:sldId id="551" r:id="rId18"/>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EC70E0-0C5F-F031-E61A-3AE98613A8E1}" name="Marek Kotelnicki" initials="MK" userId="S::marek@vigo.ventures::eb74d5e9-7ac0-443c-8364-3a7276b65b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in Jedynak" initials="MJ" lastIdx="1" clrIdx="0">
    <p:extLst>
      <p:ext uri="{19B8F6BF-5375-455C-9EA6-DF929625EA0E}">
        <p15:presenceInfo xmlns:p15="http://schemas.microsoft.com/office/powerpoint/2012/main" userId="S::marcin.jedynak@vigo.ventures::3235b498-ff21-45a5-8f52-8c1f6a41682d" providerId="AD"/>
      </p:ext>
    </p:extLst>
  </p:cmAuthor>
  <p:cmAuthor id="2" name="Marek Kotelnicki" initials="MK" lastIdx="37" clrIdx="1">
    <p:extLst>
      <p:ext uri="{19B8F6BF-5375-455C-9EA6-DF929625EA0E}">
        <p15:presenceInfo xmlns:p15="http://schemas.microsoft.com/office/powerpoint/2012/main" userId="S::marek@vigo.ventures::eb74d5e9-7ac0-443c-8364-3a7276b65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CD2"/>
    <a:srgbClr val="FFFFFF"/>
    <a:srgbClr val="FFA901"/>
    <a:srgbClr val="5C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70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F0165642-2E7F-462E-AC1A-821342D2B1D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61E90EC-BE55-48B9-AC88-ECBBDED2690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507AD23-8C70-43DE-A82F-7663893B424C}" type="datetime1">
              <a:rPr lang="pl-PL" smtClean="0"/>
              <a:t>07.06.2023</a:t>
            </a:fld>
            <a:endParaRPr lang="pl-PL"/>
          </a:p>
        </p:txBody>
      </p:sp>
      <p:sp>
        <p:nvSpPr>
          <p:cNvPr id="4" name="Symbol zastępczy stopki 3">
            <a:extLst>
              <a:ext uri="{FF2B5EF4-FFF2-40B4-BE49-F238E27FC236}">
                <a16:creationId xmlns:a16="http://schemas.microsoft.com/office/drawing/2014/main" id="{23C02A95-8796-4E21-9417-51F36204FCD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F60BD3F6-628A-4C3C-9425-233D5815BEC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E205825-9C9B-4659-BD3F-C943CADE32A5}" type="slidenum">
              <a:rPr lang="pl-PL" smtClean="0"/>
              <a:t>‹#›</a:t>
            </a:fld>
            <a:endParaRPr lang="pl-PL"/>
          </a:p>
        </p:txBody>
      </p:sp>
    </p:spTree>
    <p:extLst>
      <p:ext uri="{BB962C8B-B14F-4D97-AF65-F5344CB8AC3E}">
        <p14:creationId xmlns:p14="http://schemas.microsoft.com/office/powerpoint/2010/main" val="35374922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0488" y="744538"/>
            <a:ext cx="6616700" cy="3722687"/>
          </a:xfrm>
          <a:prstGeom prst="rect">
            <a:avLst/>
          </a:prstGeom>
        </p:spPr>
        <p:txBody>
          <a:bodyPr/>
          <a:lstStyle/>
          <a:p>
            <a:endParaRPr/>
          </a:p>
        </p:txBody>
      </p:sp>
      <p:sp>
        <p:nvSpPr>
          <p:cNvPr id="110" name="Shape 110"/>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hf sldNum="0" hdr="0" ftr="0" dt="0"/>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46461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55747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62890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1524000" y="1122362"/>
            <a:ext cx="9144000" cy="2387601"/>
          </a:xfrm>
          <a:prstGeom prst="rect">
            <a:avLst/>
          </a:prstGeom>
        </p:spPr>
        <p:txBody>
          <a:bodyPr anchor="b"/>
          <a:lstStyle>
            <a:lvl1pPr algn="ctr">
              <a:defRPr sz="6000">
                <a:solidFill>
                  <a:schemeClr val="accent1"/>
                </a:solidFill>
                <a:latin typeface="Rubik Regular"/>
              </a:defRPr>
            </a:lvl1pPr>
          </a:lstStyle>
          <a:p>
            <a:r>
              <a:t>Tekst tytułowy</a:t>
            </a:r>
          </a:p>
        </p:txBody>
      </p:sp>
      <p:sp>
        <p:nvSpPr>
          <p:cNvPr id="12" name="Treść - poziom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Rubik Light"/>
              </a:defRPr>
            </a:lvl1pPr>
            <a:lvl2pPr marL="0" indent="457200" algn="ctr">
              <a:buSzTx/>
              <a:buFontTx/>
              <a:buNone/>
              <a:defRPr sz="2400">
                <a:latin typeface="Rubik Light"/>
              </a:defRPr>
            </a:lvl2pPr>
            <a:lvl3pPr marL="0" indent="914400" algn="ctr">
              <a:buSzTx/>
              <a:buFontTx/>
              <a:buNone/>
              <a:defRPr sz="2400">
                <a:latin typeface="Rubik Light"/>
              </a:defRPr>
            </a:lvl3pPr>
            <a:lvl4pPr marL="0" indent="1371600" algn="ctr">
              <a:buSzTx/>
              <a:buFontTx/>
              <a:buNone/>
              <a:defRPr sz="2400">
                <a:latin typeface="Rubik Light"/>
              </a:defRPr>
            </a:lvl4pPr>
            <a:lvl5pPr marL="0" indent="1828800" algn="ctr">
              <a:buSzTx/>
              <a:buFontTx/>
              <a:buNone/>
              <a:defRPr sz="2400">
                <a:latin typeface="Rubik Light"/>
              </a:defRPr>
            </a:lvl5pPr>
          </a:lstStyle>
          <a:p>
            <a:r>
              <a:rPr err="1"/>
              <a:t>Treść</a:t>
            </a:r>
            <a:r>
              <a:t> - </a:t>
            </a:r>
            <a:r>
              <a:rPr err="1"/>
              <a:t>poziom</a:t>
            </a:r>
            <a:r>
              <a:t> 1</a:t>
            </a:r>
          </a:p>
          <a:p>
            <a:pPr lvl="1"/>
            <a:r>
              <a:rPr err="1"/>
              <a:t>Treść</a:t>
            </a:r>
            <a:r>
              <a:t> - </a:t>
            </a:r>
            <a:r>
              <a:rPr err="1"/>
              <a:t>poziom</a:t>
            </a:r>
            <a:r>
              <a:t> 2</a:t>
            </a:r>
          </a:p>
          <a:p>
            <a:pPr lvl="2"/>
            <a:r>
              <a:rPr err="1"/>
              <a:t>Treść</a:t>
            </a:r>
            <a:r>
              <a:t> - </a:t>
            </a:r>
            <a:r>
              <a:rPr err="1"/>
              <a:t>poziom</a:t>
            </a:r>
            <a:r>
              <a:t> 3</a:t>
            </a:r>
          </a:p>
          <a:p>
            <a:pPr lvl="3"/>
            <a:r>
              <a:rPr err="1"/>
              <a:t>Treść</a:t>
            </a:r>
            <a:r>
              <a:t> - </a:t>
            </a:r>
            <a:r>
              <a:rPr err="1"/>
              <a:t>poziom</a:t>
            </a:r>
            <a:r>
              <a:t> 4</a:t>
            </a:r>
          </a:p>
          <a:p>
            <a:pPr lvl="4"/>
            <a:r>
              <a:rPr err="1"/>
              <a:t>Treść</a:t>
            </a:r>
            <a:r>
              <a:t> - </a:t>
            </a:r>
            <a:r>
              <a:rPr err="1"/>
              <a:t>poziom</a:t>
            </a:r>
            <a:r>
              <a:t> 5</a:t>
            </a:r>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lajd tytułowy">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838200" y="1951037"/>
            <a:ext cx="10448925" cy="2387601"/>
          </a:xfrm>
          <a:prstGeom prst="rect">
            <a:avLst/>
          </a:prstGeom>
        </p:spPr>
        <p:txBody>
          <a:bodyPr anchor="b"/>
          <a:lstStyle>
            <a:lvl1pPr algn="l">
              <a:defRPr sz="6000">
                <a:solidFill>
                  <a:schemeClr val="accent1"/>
                </a:solidFill>
                <a:latin typeface="Rubik Regular"/>
              </a:defRPr>
            </a:lvl1pPr>
          </a:lstStyle>
          <a:p>
            <a:r>
              <a:t>Tekst tytułowy</a:t>
            </a:r>
          </a:p>
        </p:txBody>
      </p:sp>
      <p:sp>
        <p:nvSpPr>
          <p:cNvPr id="12" name="Treść - poziom 1…"/>
          <p:cNvSpPr txBox="1">
            <a:spLocks noGrp="1"/>
          </p:cNvSpPr>
          <p:nvPr>
            <p:ph type="body" sz="quarter" idx="1"/>
          </p:nvPr>
        </p:nvSpPr>
        <p:spPr>
          <a:xfrm>
            <a:off x="838200" y="4487862"/>
            <a:ext cx="10448924" cy="1655763"/>
          </a:xfrm>
          <a:prstGeom prst="rect">
            <a:avLst/>
          </a:prstGeom>
        </p:spPr>
        <p:txBody>
          <a:bodyPr/>
          <a:lstStyle>
            <a:lvl1pPr marL="0" indent="0" algn="l">
              <a:buSzTx/>
              <a:buFontTx/>
              <a:buNone/>
              <a:defRPr sz="2400">
                <a:latin typeface="Rubik Light"/>
              </a:defRPr>
            </a:lvl1pPr>
            <a:lvl2pPr marL="0" indent="457200" algn="l">
              <a:buSzTx/>
              <a:buFontTx/>
              <a:buNone/>
              <a:defRPr sz="2400">
                <a:latin typeface="Rubik Light"/>
              </a:defRPr>
            </a:lvl2pPr>
            <a:lvl3pPr marL="0" indent="914400" algn="l">
              <a:buSzTx/>
              <a:buFontTx/>
              <a:buNone/>
              <a:defRPr sz="2400">
                <a:latin typeface="Rubik Light"/>
              </a:defRPr>
            </a:lvl3pPr>
            <a:lvl4pPr marL="0" indent="1371600" algn="l">
              <a:buSzTx/>
              <a:buFontTx/>
              <a:buNone/>
              <a:defRPr sz="2400">
                <a:latin typeface="Rubik Light"/>
              </a:defRPr>
            </a:lvl4pPr>
            <a:lvl5pPr marL="0" indent="1828800" algn="l">
              <a:buSzTx/>
              <a:buFontTx/>
              <a:buNone/>
              <a:defRPr sz="2400">
                <a:latin typeface="Rubik Light"/>
              </a:defRPr>
            </a:lvl5pPr>
          </a:lstStyle>
          <a:p>
            <a:r>
              <a:rPr err="1"/>
              <a:t>Treść</a:t>
            </a:r>
            <a:r>
              <a:t> - </a:t>
            </a:r>
            <a:r>
              <a:rPr err="1"/>
              <a:t>poziom</a:t>
            </a:r>
            <a:r>
              <a:t> 1</a:t>
            </a:r>
          </a:p>
          <a:p>
            <a:pPr lvl="1"/>
            <a:r>
              <a:rPr err="1"/>
              <a:t>Treść</a:t>
            </a:r>
            <a:r>
              <a:t> - </a:t>
            </a:r>
            <a:r>
              <a:rPr err="1"/>
              <a:t>poziom</a:t>
            </a:r>
            <a:r>
              <a:t> 2</a:t>
            </a:r>
          </a:p>
          <a:p>
            <a:pPr lvl="2"/>
            <a:r>
              <a:rPr err="1"/>
              <a:t>Treść</a:t>
            </a:r>
            <a:r>
              <a:t> - </a:t>
            </a:r>
            <a:r>
              <a:rPr err="1"/>
              <a:t>poziom</a:t>
            </a:r>
            <a:r>
              <a:t> 3</a:t>
            </a:r>
          </a:p>
          <a:p>
            <a:pPr lvl="3"/>
            <a:r>
              <a:rPr err="1"/>
              <a:t>Treść</a:t>
            </a:r>
            <a:r>
              <a:t> - </a:t>
            </a:r>
            <a:r>
              <a:rPr err="1"/>
              <a:t>poziom</a:t>
            </a:r>
            <a:r>
              <a:t> 4</a:t>
            </a:r>
          </a:p>
          <a:p>
            <a:pPr lvl="4"/>
            <a:r>
              <a:rPr err="1"/>
              <a:t>Treść</a:t>
            </a:r>
            <a:r>
              <a:t> - </a:t>
            </a:r>
            <a:r>
              <a:rPr err="1"/>
              <a:t>poziom</a:t>
            </a:r>
            <a:r>
              <a:t> 5</a:t>
            </a:r>
          </a:p>
        </p:txBody>
      </p:sp>
      <p:sp>
        <p:nvSpPr>
          <p:cNvPr id="4" name="Symbol zastępczy numeru slajdu 10">
            <a:extLst>
              <a:ext uri="{FF2B5EF4-FFF2-40B4-BE49-F238E27FC236}">
                <a16:creationId xmlns:a16="http://schemas.microsoft.com/office/drawing/2014/main" id="{C389E4E8-991A-456E-9D61-771E41566A7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C86A5-7F28-43D0-BED0-8D948012B38B}" type="slidenum">
              <a:rPr lang="pl-PL" smtClean="0"/>
              <a:pPr/>
              <a:t>‹#›</a:t>
            </a:fld>
            <a:endParaRPr lang="pl-PL"/>
          </a:p>
        </p:txBody>
      </p:sp>
    </p:spTree>
    <p:extLst>
      <p:ext uri="{BB962C8B-B14F-4D97-AF65-F5344CB8AC3E}">
        <p14:creationId xmlns:p14="http://schemas.microsoft.com/office/powerpoint/2010/main" val="3664854872"/>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sp>
        <p:nvSpPr>
          <p:cNvPr id="5" name="Symbol zastępczy numeru slajdu 10">
            <a:extLst>
              <a:ext uri="{FF2B5EF4-FFF2-40B4-BE49-F238E27FC236}">
                <a16:creationId xmlns:a16="http://schemas.microsoft.com/office/drawing/2014/main" id="{426E242A-66AE-48F7-A65E-26775258DEC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C86A5-7F28-43D0-BED0-8D948012B38B}" type="slidenum">
              <a:rPr lang="pl-PL" smtClean="0"/>
              <a:pPr/>
              <a:t>‹#›</a:t>
            </a:fld>
            <a:endParaRPr lang="pl-PL"/>
          </a:p>
        </p:txBody>
      </p:sp>
      <p:sp>
        <p:nvSpPr>
          <p:cNvPr id="13" name="Tekst tytułowy">
            <a:extLst>
              <a:ext uri="{FF2B5EF4-FFF2-40B4-BE49-F238E27FC236}">
                <a16:creationId xmlns:a16="http://schemas.microsoft.com/office/drawing/2014/main" id="{2BF4125E-0D39-4B12-8C7E-92D87BBDAA1D}"/>
              </a:ext>
            </a:extLst>
          </p:cNvPr>
          <p:cNvSpPr txBox="1">
            <a:spLocks noGrp="1"/>
          </p:cNvSpPr>
          <p:nvPr>
            <p:ph type="title"/>
          </p:nvPr>
        </p:nvSpPr>
        <p:spPr>
          <a:xfrm>
            <a:off x="838200" y="743743"/>
            <a:ext cx="10515600" cy="779463"/>
          </a:xfrm>
          <a:prstGeom prst="rect">
            <a:avLst/>
          </a:prstGeom>
        </p:spPr>
        <p:txBody>
          <a:bodyPr/>
          <a:lstStyle>
            <a:lvl1pPr>
              <a:defRPr>
                <a:solidFill>
                  <a:schemeClr val="accent1"/>
                </a:solidFill>
              </a:defRPr>
            </a:lvl1pPr>
          </a:lstStyle>
          <a:p>
            <a:r>
              <a:t>Tekst tytułowy</a:t>
            </a:r>
          </a:p>
        </p:txBody>
      </p:sp>
      <p:sp>
        <p:nvSpPr>
          <p:cNvPr id="17" name="Symbol zastępczy zawartości 16">
            <a:extLst>
              <a:ext uri="{FF2B5EF4-FFF2-40B4-BE49-F238E27FC236}">
                <a16:creationId xmlns:a16="http://schemas.microsoft.com/office/drawing/2014/main" id="{C0707B22-EBAB-40E3-B83E-440CC36986F5}"/>
              </a:ext>
            </a:extLst>
          </p:cNvPr>
          <p:cNvSpPr>
            <a:spLocks noGrp="1"/>
          </p:cNvSpPr>
          <p:nvPr>
            <p:ph sz="quarter" idx="11"/>
          </p:nvPr>
        </p:nvSpPr>
        <p:spPr>
          <a:xfrm>
            <a:off x="838198" y="1733549"/>
            <a:ext cx="10515600" cy="44608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47872804"/>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5" name="Symbol zastępczy numeru slajdu 10">
            <a:extLst>
              <a:ext uri="{FF2B5EF4-FFF2-40B4-BE49-F238E27FC236}">
                <a16:creationId xmlns:a16="http://schemas.microsoft.com/office/drawing/2014/main" id="{426E242A-66AE-48F7-A65E-26775258DEC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C86A5-7F28-43D0-BED0-8D948012B38B}" type="slidenum">
              <a:rPr lang="pl-PL" smtClean="0"/>
              <a:pPr/>
              <a:t>‹#›</a:t>
            </a:fld>
            <a:endParaRPr lang="pl-PL"/>
          </a:p>
        </p:txBody>
      </p:sp>
      <p:sp>
        <p:nvSpPr>
          <p:cNvPr id="13" name="Tekst tytułowy">
            <a:extLst>
              <a:ext uri="{FF2B5EF4-FFF2-40B4-BE49-F238E27FC236}">
                <a16:creationId xmlns:a16="http://schemas.microsoft.com/office/drawing/2014/main" id="{2BF4125E-0D39-4B12-8C7E-92D87BBDAA1D}"/>
              </a:ext>
            </a:extLst>
          </p:cNvPr>
          <p:cNvSpPr txBox="1">
            <a:spLocks noGrp="1"/>
          </p:cNvSpPr>
          <p:nvPr>
            <p:ph type="title"/>
          </p:nvPr>
        </p:nvSpPr>
        <p:spPr>
          <a:xfrm>
            <a:off x="838200" y="739378"/>
            <a:ext cx="10515600" cy="779463"/>
          </a:xfrm>
          <a:prstGeom prst="rect">
            <a:avLst/>
          </a:prstGeom>
        </p:spPr>
        <p:txBody>
          <a:bodyPr/>
          <a:lstStyle>
            <a:lvl1pPr>
              <a:defRPr>
                <a:solidFill>
                  <a:schemeClr val="accent1"/>
                </a:solidFill>
              </a:defRPr>
            </a:lvl1pPr>
          </a:lstStyle>
          <a:p>
            <a:r>
              <a:t>Tekst tytułowy</a:t>
            </a:r>
          </a:p>
        </p:txBody>
      </p:sp>
      <p:sp>
        <p:nvSpPr>
          <p:cNvPr id="17" name="Symbol zastępczy zawartości 16">
            <a:extLst>
              <a:ext uri="{FF2B5EF4-FFF2-40B4-BE49-F238E27FC236}">
                <a16:creationId xmlns:a16="http://schemas.microsoft.com/office/drawing/2014/main" id="{C0707B22-EBAB-40E3-B83E-440CC36986F5}"/>
              </a:ext>
            </a:extLst>
          </p:cNvPr>
          <p:cNvSpPr>
            <a:spLocks noGrp="1"/>
          </p:cNvSpPr>
          <p:nvPr>
            <p:ph sz="quarter" idx="11"/>
          </p:nvPr>
        </p:nvSpPr>
        <p:spPr>
          <a:xfrm>
            <a:off x="838198" y="1724023"/>
            <a:ext cx="5143502" cy="447040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8" name="Symbol zastępczy zawartości 16">
            <a:extLst>
              <a:ext uri="{FF2B5EF4-FFF2-40B4-BE49-F238E27FC236}">
                <a16:creationId xmlns:a16="http://schemas.microsoft.com/office/drawing/2014/main" id="{9E029C40-9D46-409A-8F79-AAA455623848}"/>
              </a:ext>
            </a:extLst>
          </p:cNvPr>
          <p:cNvSpPr>
            <a:spLocks noGrp="1"/>
          </p:cNvSpPr>
          <p:nvPr>
            <p:ph sz="quarter" idx="12"/>
          </p:nvPr>
        </p:nvSpPr>
        <p:spPr>
          <a:xfrm>
            <a:off x="6210302" y="1724023"/>
            <a:ext cx="5143502" cy="44704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597572575"/>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
        <p:nvSpPr>
          <p:cNvPr id="5" name="Symbol zastępczy numeru slajdu 10">
            <a:extLst>
              <a:ext uri="{FF2B5EF4-FFF2-40B4-BE49-F238E27FC236}">
                <a16:creationId xmlns:a16="http://schemas.microsoft.com/office/drawing/2014/main" id="{426E242A-66AE-48F7-A65E-26775258DEC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C86A5-7F28-43D0-BED0-8D948012B38B}" type="slidenum">
              <a:rPr lang="pl-PL" smtClean="0"/>
              <a:pPr/>
              <a:t>‹#›</a:t>
            </a:fld>
            <a:endParaRPr lang="pl-PL"/>
          </a:p>
        </p:txBody>
      </p:sp>
      <p:sp>
        <p:nvSpPr>
          <p:cNvPr id="13" name="Tekst tytułowy">
            <a:extLst>
              <a:ext uri="{FF2B5EF4-FFF2-40B4-BE49-F238E27FC236}">
                <a16:creationId xmlns:a16="http://schemas.microsoft.com/office/drawing/2014/main" id="{2BF4125E-0D39-4B12-8C7E-92D87BBDAA1D}"/>
              </a:ext>
            </a:extLst>
          </p:cNvPr>
          <p:cNvSpPr txBox="1">
            <a:spLocks noGrp="1"/>
          </p:cNvSpPr>
          <p:nvPr>
            <p:ph type="title"/>
          </p:nvPr>
        </p:nvSpPr>
        <p:spPr>
          <a:xfrm>
            <a:off x="838200" y="743743"/>
            <a:ext cx="10515600" cy="779463"/>
          </a:xfrm>
          <a:prstGeom prst="rect">
            <a:avLst/>
          </a:prstGeom>
        </p:spPr>
        <p:txBody>
          <a:bodyPr/>
          <a:lstStyle>
            <a:lvl1pPr>
              <a:defRPr>
                <a:solidFill>
                  <a:schemeClr val="accent1"/>
                </a:solidFill>
              </a:defRPr>
            </a:lvl1pPr>
          </a:lstStyle>
          <a:p>
            <a:r>
              <a:t>Tekst tytułowy</a:t>
            </a:r>
          </a:p>
        </p:txBody>
      </p:sp>
      <p:sp>
        <p:nvSpPr>
          <p:cNvPr id="17" name="Symbol zastępczy zawartości 16">
            <a:extLst>
              <a:ext uri="{FF2B5EF4-FFF2-40B4-BE49-F238E27FC236}">
                <a16:creationId xmlns:a16="http://schemas.microsoft.com/office/drawing/2014/main" id="{C0707B22-EBAB-40E3-B83E-440CC36986F5}"/>
              </a:ext>
            </a:extLst>
          </p:cNvPr>
          <p:cNvSpPr>
            <a:spLocks noGrp="1"/>
          </p:cNvSpPr>
          <p:nvPr>
            <p:ph sz="quarter" idx="11"/>
          </p:nvPr>
        </p:nvSpPr>
        <p:spPr>
          <a:xfrm>
            <a:off x="838198" y="1724023"/>
            <a:ext cx="5143502" cy="44704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8" name="Symbol zastępczy zawartości 16">
            <a:extLst>
              <a:ext uri="{FF2B5EF4-FFF2-40B4-BE49-F238E27FC236}">
                <a16:creationId xmlns:a16="http://schemas.microsoft.com/office/drawing/2014/main" id="{9E029C40-9D46-409A-8F79-AAA455623848}"/>
              </a:ext>
            </a:extLst>
          </p:cNvPr>
          <p:cNvSpPr>
            <a:spLocks noGrp="1"/>
          </p:cNvSpPr>
          <p:nvPr>
            <p:ph sz="quarter" idx="12"/>
          </p:nvPr>
        </p:nvSpPr>
        <p:spPr>
          <a:xfrm>
            <a:off x="6210302" y="1724024"/>
            <a:ext cx="5143502" cy="40671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tekstu 2">
            <a:extLst>
              <a:ext uri="{FF2B5EF4-FFF2-40B4-BE49-F238E27FC236}">
                <a16:creationId xmlns:a16="http://schemas.microsoft.com/office/drawing/2014/main" id="{04550627-87BA-4D86-8DA2-B5A5A7F84631}"/>
              </a:ext>
            </a:extLst>
          </p:cNvPr>
          <p:cNvSpPr>
            <a:spLocks noGrp="1"/>
          </p:cNvSpPr>
          <p:nvPr>
            <p:ph type="body" sz="quarter" idx="14"/>
          </p:nvPr>
        </p:nvSpPr>
        <p:spPr>
          <a:xfrm>
            <a:off x="6210298" y="5905500"/>
            <a:ext cx="5143502" cy="288925"/>
          </a:xfrm>
        </p:spPr>
        <p:txBody>
          <a:bodyPr/>
          <a:lstStyle>
            <a:lvl1pPr marL="0" indent="0">
              <a:buNone/>
              <a:defRPr sz="800" i="1"/>
            </a:lvl1pPr>
            <a:lvl2pPr marL="457200" indent="0">
              <a:buNone/>
              <a:defRPr/>
            </a:lvl2pPr>
          </a:lstStyle>
          <a:p>
            <a:pPr lvl="0"/>
            <a:r>
              <a:rPr lang="pl-PL"/>
              <a:t>Kliknij, aby edytować style wzorca tekstu</a:t>
            </a:r>
          </a:p>
        </p:txBody>
      </p:sp>
    </p:spTree>
    <p:extLst>
      <p:ext uri="{BB962C8B-B14F-4D97-AF65-F5344CB8AC3E}">
        <p14:creationId xmlns:p14="http://schemas.microsoft.com/office/powerpoint/2010/main" val="697660250"/>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Obraz 3" descr="Obraz 3">
            <a:extLst>
              <a:ext uri="{FF2B5EF4-FFF2-40B4-BE49-F238E27FC236}">
                <a16:creationId xmlns:a16="http://schemas.microsoft.com/office/drawing/2014/main" id="{467DCACB-8021-4CCD-8809-4EDA91322845}"/>
              </a:ext>
            </a:extLst>
          </p:cNvPr>
          <p:cNvPicPr>
            <a:picLocks noChangeAspect="1"/>
          </p:cNvPicPr>
          <p:nvPr userDrawn="1"/>
        </p:nvPicPr>
        <p:blipFill>
          <a:blip r:embed="rId7"/>
          <a:stretch>
            <a:fillRect/>
          </a:stretch>
        </p:blipFill>
        <p:spPr>
          <a:xfrm>
            <a:off x="0" y="0"/>
            <a:ext cx="12192000" cy="6858000"/>
          </a:xfrm>
          <a:prstGeom prst="rect">
            <a:avLst/>
          </a:prstGeom>
          <a:ln w="12700">
            <a:miter lim="400000"/>
          </a:ln>
        </p:spPr>
      </p:pic>
      <p:sp>
        <p:nvSpPr>
          <p:cNvPr id="2" name="Tekst tytułowy"/>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rPr err="1"/>
              <a:t>Tekst</a:t>
            </a:r>
            <a:r>
              <a:t> </a:t>
            </a:r>
            <a:r>
              <a:rPr err="1"/>
              <a:t>tytułowy</a:t>
            </a:r>
            <a:endParaRPr/>
          </a:p>
        </p:txBody>
      </p:sp>
      <p:sp>
        <p:nvSpPr>
          <p:cNvPr id="3" name="Treść - poziom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rPr err="1"/>
              <a:t>Treść</a:t>
            </a:r>
            <a:r>
              <a:t> - </a:t>
            </a:r>
            <a:r>
              <a:rPr err="1"/>
              <a:t>poziom</a:t>
            </a:r>
            <a:r>
              <a:t> 1</a:t>
            </a:r>
          </a:p>
          <a:p>
            <a:pPr lvl="1"/>
            <a:r>
              <a:rPr err="1"/>
              <a:t>Treść</a:t>
            </a:r>
            <a:r>
              <a:t> - </a:t>
            </a:r>
            <a:r>
              <a:rPr err="1"/>
              <a:t>poziom</a:t>
            </a:r>
            <a:r>
              <a:t> 2</a:t>
            </a:r>
          </a:p>
          <a:p>
            <a:pPr lvl="2"/>
            <a:r>
              <a:rPr err="1"/>
              <a:t>Treść</a:t>
            </a:r>
            <a:r>
              <a:t> - </a:t>
            </a:r>
            <a:r>
              <a:rPr err="1"/>
              <a:t>poziom</a:t>
            </a:r>
            <a:r>
              <a:t> 3</a:t>
            </a:r>
          </a:p>
          <a:p>
            <a:pPr lvl="3"/>
            <a:r>
              <a:rPr err="1"/>
              <a:t>Treść</a:t>
            </a:r>
            <a:r>
              <a:t> - </a:t>
            </a:r>
            <a:r>
              <a:rPr err="1"/>
              <a:t>poziom</a:t>
            </a:r>
            <a:r>
              <a:t> 4</a:t>
            </a:r>
          </a:p>
          <a:p>
            <a:pPr lvl="4"/>
            <a:r>
              <a:rPr err="1"/>
              <a:t>Treść</a:t>
            </a:r>
            <a:r>
              <a:t> - </a:t>
            </a:r>
            <a:r>
              <a:rPr err="1"/>
              <a:t>poziom</a:t>
            </a:r>
            <a:r>
              <a:t> 5</a:t>
            </a:r>
          </a:p>
        </p:txBody>
      </p:sp>
      <p:sp>
        <p:nvSpPr>
          <p:cNvPr id="11" name="Symbol zastępczy numeru slajdu 10">
            <a:extLst>
              <a:ext uri="{FF2B5EF4-FFF2-40B4-BE49-F238E27FC236}">
                <a16:creationId xmlns:a16="http://schemas.microsoft.com/office/drawing/2014/main" id="{BA46407C-BBED-4B73-ACDE-12A003828A5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C86A5-7F28-43D0-BED0-8D948012B38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1" r:id="rId4"/>
    <p:sldLayoutId id="2147483653" r:id="rId5"/>
  </p:sldLayoutIdLst>
  <p:transition spd="med"/>
  <p:hf hdr="0" ftr="0"/>
  <p:txStyles>
    <p:titleStyle>
      <a:lvl1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chemeClr val="accent1"/>
          </a:solidFill>
          <a:uFillTx/>
          <a:latin typeface="+mj-l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14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14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14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14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14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igo.venture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Obraz 2" descr="Obraz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13" name="Obraz 8" descr="Obraz 8">
            <a:hlinkClick r:id="rId3"/>
          </p:cNvPr>
          <p:cNvPicPr>
            <a:picLocks noChangeAspect="1"/>
          </p:cNvPicPr>
          <p:nvPr/>
        </p:nvPicPr>
        <p:blipFill>
          <a:blip r:embed="rId4"/>
          <a:stretch>
            <a:fillRect/>
          </a:stretch>
        </p:blipFill>
        <p:spPr>
          <a:xfrm>
            <a:off x="5328792" y="2211367"/>
            <a:ext cx="1437769" cy="2435264"/>
          </a:xfrm>
          <a:prstGeom prst="rect">
            <a:avLst/>
          </a:prstGeom>
          <a:ln w="12700">
            <a:miter lim="400000"/>
          </a:ln>
        </p:spPr>
      </p:pic>
      <p:sp>
        <p:nvSpPr>
          <p:cNvPr id="114" name="pole tekstowe 9"/>
          <p:cNvSpPr txBox="1"/>
          <p:nvPr/>
        </p:nvSpPr>
        <p:spPr>
          <a:xfrm>
            <a:off x="3312969" y="5291802"/>
            <a:ext cx="5566062"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100" spc="300">
                <a:solidFill>
                  <a:srgbClr val="808080"/>
                </a:solidFill>
                <a:latin typeface="Rubik Regular"/>
                <a:ea typeface="Rubik Regular"/>
                <a:cs typeface="Rubik Regular"/>
                <a:sym typeface="Rubik Regular"/>
              </a:defRPr>
            </a:lvl1pPr>
          </a:lstStyle>
          <a:p>
            <a:r>
              <a:rPr lang="pl-PL" sz="1600" i="1" err="1"/>
              <a:t>Shedding</a:t>
            </a:r>
            <a:r>
              <a:rPr lang="pl-PL" sz="1600" i="1"/>
              <a:t> </a:t>
            </a:r>
            <a:r>
              <a:rPr lang="pl-PL" sz="1600" i="1" err="1"/>
              <a:t>light</a:t>
            </a:r>
            <a:r>
              <a:rPr lang="pl-PL" sz="1600" i="1"/>
              <a:t> on the </a:t>
            </a:r>
            <a:r>
              <a:rPr lang="pl-PL" sz="1600" i="1" err="1"/>
              <a:t>future</a:t>
            </a:r>
            <a:r>
              <a:rPr lang="pl-PL" sz="1600" i="1"/>
              <a:t> </a:t>
            </a:r>
            <a:br>
              <a:rPr lang="pl-PL" sz="1600" i="1"/>
            </a:br>
            <a:r>
              <a:rPr lang="pl-PL" sz="1600" i="1"/>
              <a:t>by </a:t>
            </a:r>
            <a:r>
              <a:rPr lang="pl-PL" sz="1600" i="1" err="1"/>
              <a:t>investing</a:t>
            </a:r>
            <a:r>
              <a:rPr lang="pl-PL" sz="1600" i="1"/>
              <a:t> in photonics</a:t>
            </a:r>
            <a:endParaRPr lang="en-US" sz="1600" i="1"/>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647900-7BA2-40A7-B736-2C127294583D}"/>
              </a:ext>
            </a:extLst>
          </p:cNvPr>
          <p:cNvSpPr>
            <a:spLocks noGrp="1"/>
          </p:cNvSpPr>
          <p:nvPr>
            <p:ph type="title"/>
          </p:nvPr>
        </p:nvSpPr>
        <p:spPr>
          <a:xfrm>
            <a:off x="838199" y="403123"/>
            <a:ext cx="10448925" cy="643358"/>
          </a:xfrm>
          <a:ln w="12700">
            <a:miter lim="400000"/>
          </a:ln>
        </p:spPr>
        <p:txBody>
          <a:bodyPr lIns="45719" rIns="45719" anchor="b">
            <a:normAutofit/>
          </a:bodyPr>
          <a:lstStyle/>
          <a:p>
            <a:pPr algn="ctr"/>
            <a:r>
              <a:rPr lang="pl-PL" sz="2700">
                <a:latin typeface="+mj-lt"/>
              </a:rPr>
              <a:t>BUSINESS MODEL – How and </a:t>
            </a:r>
            <a:r>
              <a:rPr lang="pl-PL" sz="2700" err="1">
                <a:latin typeface="+mj-lt"/>
              </a:rPr>
              <a:t>why</a:t>
            </a:r>
            <a:r>
              <a:rPr lang="pl-PL" sz="2700">
                <a:latin typeface="+mj-lt"/>
              </a:rPr>
              <a:t> </a:t>
            </a:r>
            <a:r>
              <a:rPr lang="pl-PL" sz="2700" err="1">
                <a:latin typeface="+mj-lt"/>
              </a:rPr>
              <a:t>you</a:t>
            </a:r>
            <a:r>
              <a:rPr lang="pl-PL" sz="2700">
                <a:latin typeface="+mj-lt"/>
              </a:rPr>
              <a:t> </a:t>
            </a:r>
            <a:r>
              <a:rPr lang="pl-PL" sz="2700" err="1">
                <a:latin typeface="+mj-lt"/>
              </a:rPr>
              <a:t>will</a:t>
            </a:r>
            <a:r>
              <a:rPr lang="pl-PL" sz="2700">
                <a:latin typeface="+mj-lt"/>
              </a:rPr>
              <a:t> </a:t>
            </a:r>
            <a:r>
              <a:rPr lang="pl-PL" sz="2700" err="1">
                <a:latin typeface="+mj-lt"/>
              </a:rPr>
              <a:t>make</a:t>
            </a:r>
            <a:r>
              <a:rPr lang="pl-PL" sz="2700">
                <a:latin typeface="+mj-lt"/>
              </a:rPr>
              <a:t> </a:t>
            </a:r>
            <a:r>
              <a:rPr lang="pl-PL" sz="2700" err="1">
                <a:latin typeface="+mj-lt"/>
              </a:rPr>
              <a:t>money</a:t>
            </a:r>
            <a:r>
              <a:rPr lang="pl-PL" sz="2700">
                <a:latin typeface="+mj-lt"/>
              </a:rPr>
              <a:t>?</a:t>
            </a:r>
          </a:p>
        </p:txBody>
      </p:sp>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spcBef>
                <a:spcPts val="600"/>
              </a:spcBef>
              <a:spcAft>
                <a:spcPts val="600"/>
              </a:spcAft>
              <a:buFont typeface="Arial" panose="020B0604020202020204" pitchFamily="34" charset="0"/>
              <a:buChar char="•"/>
            </a:pPr>
            <a:r>
              <a:rPr lang="pl-PL" sz="1600" err="1">
                <a:effectLst/>
                <a:latin typeface="+mn-lt"/>
                <a:ea typeface="Times New Roman" panose="02020603050405020304" pitchFamily="18" charset="0"/>
              </a:rPr>
              <a:t>What</a:t>
            </a:r>
            <a:r>
              <a:rPr lang="pl-PL" sz="1600">
                <a:effectLst/>
                <a:latin typeface="+mn-lt"/>
                <a:ea typeface="Times New Roman" panose="02020603050405020304" pitchFamily="18" charset="0"/>
              </a:rPr>
              <a:t> </a:t>
            </a:r>
            <a:r>
              <a:rPr lang="pl-PL" sz="1600" err="1">
                <a:effectLst/>
                <a:latin typeface="+mn-lt"/>
                <a:ea typeface="Times New Roman" panose="02020603050405020304" pitchFamily="18" charset="0"/>
              </a:rPr>
              <a:t>type</a:t>
            </a:r>
            <a:r>
              <a:rPr lang="pl-PL" sz="1600">
                <a:effectLst/>
                <a:latin typeface="+mn-lt"/>
                <a:ea typeface="Times New Roman" panose="02020603050405020304" pitchFamily="18" charset="0"/>
              </a:rPr>
              <a:t> of </a:t>
            </a:r>
            <a:r>
              <a:rPr lang="pl-PL" sz="1600" err="1">
                <a:effectLst/>
                <a:latin typeface="+mn-lt"/>
                <a:ea typeface="Times New Roman" panose="02020603050405020304" pitchFamily="18" charset="0"/>
              </a:rPr>
              <a:t>company</a:t>
            </a:r>
            <a:r>
              <a:rPr lang="pl-PL" sz="1600">
                <a:effectLst/>
                <a:latin typeface="+mn-lt"/>
                <a:ea typeface="Times New Roman" panose="02020603050405020304" pitchFamily="18" charset="0"/>
              </a:rPr>
              <a:t> </a:t>
            </a:r>
            <a:r>
              <a:rPr lang="pl-PL" sz="1600" err="1">
                <a:effectLst/>
                <a:latin typeface="+mn-lt"/>
                <a:ea typeface="Times New Roman" panose="02020603050405020304" pitchFamily="18" charset="0"/>
              </a:rPr>
              <a:t>you</a:t>
            </a:r>
            <a:r>
              <a:rPr lang="pl-PL" sz="1600">
                <a:effectLst/>
                <a:latin typeface="+mn-lt"/>
                <a:ea typeface="Times New Roman" panose="02020603050405020304" pitchFamily="18" charset="0"/>
              </a:rPr>
              <a:t> </a:t>
            </a:r>
            <a:r>
              <a:rPr lang="pl-PL" sz="1600" err="1">
                <a:effectLst/>
                <a:latin typeface="+mn-lt"/>
                <a:ea typeface="Times New Roman" panose="02020603050405020304" pitchFamily="18" charset="0"/>
              </a:rPr>
              <a:t>are</a:t>
            </a:r>
            <a:r>
              <a:rPr lang="pl-PL" sz="1600">
                <a:effectLst/>
                <a:latin typeface="+mn-lt"/>
                <a:ea typeface="Times New Roman" panose="02020603050405020304" pitchFamily="18" charset="0"/>
              </a:rPr>
              <a:t> </a:t>
            </a:r>
            <a:r>
              <a:rPr lang="pl-PL" sz="1600" err="1">
                <a:effectLst/>
                <a:latin typeface="+mn-lt"/>
                <a:ea typeface="Times New Roman" panose="02020603050405020304" pitchFamily="18" charset="0"/>
              </a:rPr>
              <a:t>building</a:t>
            </a:r>
            <a:r>
              <a:rPr lang="pl-PL" sz="1600">
                <a:effectLst/>
                <a:latin typeface="+mn-lt"/>
                <a:ea typeface="Times New Roman" panose="02020603050405020304" pitchFamily="18" charset="0"/>
              </a:rPr>
              <a:t>? IP </a:t>
            </a:r>
            <a:r>
              <a:rPr lang="pl-PL" sz="1600" err="1">
                <a:effectLst/>
                <a:latin typeface="+mn-lt"/>
                <a:ea typeface="Times New Roman" panose="02020603050405020304" pitchFamily="18" charset="0"/>
              </a:rPr>
              <a:t>or</a:t>
            </a:r>
            <a:r>
              <a:rPr lang="pl-PL" sz="1600">
                <a:effectLst/>
                <a:latin typeface="+mn-lt"/>
                <a:ea typeface="Times New Roman" panose="02020603050405020304" pitchFamily="18" charset="0"/>
              </a:rPr>
              <a:t> </a:t>
            </a:r>
            <a:r>
              <a:rPr lang="pl-PL" sz="1600" err="1">
                <a:effectLst/>
                <a:latin typeface="+mn-lt"/>
                <a:ea typeface="Times New Roman" panose="02020603050405020304" pitchFamily="18" charset="0"/>
              </a:rPr>
              <a:t>revenue</a:t>
            </a:r>
            <a:r>
              <a:rPr lang="pl-PL" sz="1600">
                <a:effectLst/>
                <a:latin typeface="+mn-lt"/>
                <a:ea typeface="Times New Roman" panose="02020603050405020304" pitchFamily="18" charset="0"/>
              </a:rPr>
              <a:t> </a:t>
            </a:r>
            <a:r>
              <a:rPr lang="pl-PL" sz="1600" err="1">
                <a:effectLst/>
                <a:latin typeface="+mn-lt"/>
                <a:ea typeface="Times New Roman" panose="02020603050405020304" pitchFamily="18" charset="0"/>
              </a:rPr>
              <a:t>driven</a:t>
            </a:r>
            <a:r>
              <a:rPr lang="pl-PL" sz="1600">
                <a:effectLst/>
                <a:latin typeface="+mn-lt"/>
                <a:ea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pl-PL" sz="1600" err="1">
                <a:latin typeface="+mn-lt"/>
                <a:ea typeface="Times New Roman" panose="02020603050405020304" pitchFamily="18" charset="0"/>
              </a:rPr>
              <a:t>Who</a:t>
            </a:r>
            <a:r>
              <a:rPr lang="pl-PL" sz="1600">
                <a:latin typeface="+mn-lt"/>
                <a:ea typeface="Times New Roman" panose="02020603050405020304" pitchFamily="18" charset="0"/>
              </a:rPr>
              <a:t> and </a:t>
            </a:r>
            <a:r>
              <a:rPr lang="pl-PL" sz="1600" err="1">
                <a:latin typeface="+mn-lt"/>
                <a:ea typeface="Times New Roman" panose="02020603050405020304" pitchFamily="18" charset="0"/>
              </a:rPr>
              <a:t>why</a:t>
            </a:r>
            <a:r>
              <a:rPr lang="pl-PL" sz="1600">
                <a:latin typeface="+mn-lt"/>
                <a:ea typeface="Times New Roman" panose="02020603050405020304" pitchFamily="18" charset="0"/>
              </a:rPr>
              <a:t> </a:t>
            </a:r>
            <a:r>
              <a:rPr lang="pl-PL" sz="1600" err="1">
                <a:latin typeface="+mn-lt"/>
                <a:ea typeface="Times New Roman" panose="02020603050405020304" pitchFamily="18" charset="0"/>
              </a:rPr>
              <a:t>will</a:t>
            </a:r>
            <a:r>
              <a:rPr lang="pl-PL" sz="1600">
                <a:latin typeface="+mn-lt"/>
                <a:ea typeface="Times New Roman" panose="02020603050405020304" pitchFamily="18" charset="0"/>
              </a:rPr>
              <a:t> want to </a:t>
            </a:r>
            <a:r>
              <a:rPr lang="pl-PL" sz="1600" err="1">
                <a:latin typeface="+mn-lt"/>
                <a:ea typeface="Times New Roman" panose="02020603050405020304" pitchFamily="18" charset="0"/>
              </a:rPr>
              <a:t>pay</a:t>
            </a:r>
            <a:r>
              <a:rPr lang="pl-PL" sz="1600">
                <a:latin typeface="+mn-lt"/>
                <a:ea typeface="Times New Roman" panose="02020603050405020304" pitchFamily="18" charset="0"/>
              </a:rPr>
              <a:t> for </a:t>
            </a:r>
            <a:r>
              <a:rPr lang="pl-PL" sz="1600" err="1">
                <a:latin typeface="+mn-lt"/>
                <a:ea typeface="Times New Roman" panose="02020603050405020304" pitchFamily="18" charset="0"/>
              </a:rPr>
              <a:t>your</a:t>
            </a:r>
            <a:r>
              <a:rPr lang="pl-PL" sz="1600">
                <a:latin typeface="+mn-lt"/>
                <a:ea typeface="Times New Roman" panose="02020603050405020304" pitchFamily="18" charset="0"/>
              </a:rPr>
              <a:t> </a:t>
            </a:r>
            <a:r>
              <a:rPr lang="pl-PL" sz="1600" err="1">
                <a:latin typeface="+mn-lt"/>
                <a:ea typeface="Times New Roman" panose="02020603050405020304" pitchFamily="18" charset="0"/>
              </a:rPr>
              <a:t>solution</a:t>
            </a:r>
            <a:r>
              <a:rPr lang="pl-PL" sz="1600">
                <a:latin typeface="+mn-lt"/>
                <a:ea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pl-PL" sz="1600" err="1">
                <a:latin typeface="+mn-lt"/>
                <a:ea typeface="Times New Roman" panose="02020603050405020304" pitchFamily="18" charset="0"/>
              </a:rPr>
              <a:t>Give</a:t>
            </a:r>
            <a:r>
              <a:rPr lang="pl-PL" sz="1600">
                <a:latin typeface="+mn-lt"/>
                <a:ea typeface="Times New Roman" panose="02020603050405020304" pitchFamily="18" charset="0"/>
              </a:rPr>
              <a:t> </a:t>
            </a:r>
            <a:r>
              <a:rPr lang="pl-PL" sz="1600" err="1">
                <a:latin typeface="+mn-lt"/>
                <a:ea typeface="Times New Roman" panose="02020603050405020304" pitchFamily="18" charset="0"/>
              </a:rPr>
              <a:t>examples</a:t>
            </a:r>
            <a:r>
              <a:rPr lang="pl-PL" sz="1600">
                <a:latin typeface="+mn-lt"/>
                <a:ea typeface="Times New Roman" panose="02020603050405020304" pitchFamily="18" charset="0"/>
              </a:rPr>
              <a:t> of </a:t>
            </a:r>
            <a:r>
              <a:rPr lang="pl-PL" sz="1600" err="1">
                <a:latin typeface="+mn-lt"/>
                <a:ea typeface="Times New Roman" panose="02020603050405020304" pitchFamily="18" charset="0"/>
              </a:rPr>
              <a:t>similar</a:t>
            </a:r>
            <a:r>
              <a:rPr lang="pl-PL" sz="1600">
                <a:latin typeface="+mn-lt"/>
                <a:ea typeface="Times New Roman" panose="02020603050405020304" pitchFamily="18" charset="0"/>
              </a:rPr>
              <a:t> </a:t>
            </a:r>
            <a:r>
              <a:rPr lang="pl-PL" sz="1600" err="1">
                <a:latin typeface="+mn-lt"/>
                <a:ea typeface="Times New Roman" panose="02020603050405020304" pitchFamily="18" charset="0"/>
              </a:rPr>
              <a:t>businesses</a:t>
            </a:r>
            <a:r>
              <a:rPr lang="pl-PL" sz="1600">
                <a:latin typeface="+mn-lt"/>
                <a:ea typeface="Times New Roman" panose="02020603050405020304" pitchFamily="18" charset="0"/>
              </a:rPr>
              <a:t> to </a:t>
            </a:r>
            <a:r>
              <a:rPr lang="pl-PL" sz="1600" err="1">
                <a:latin typeface="+mn-lt"/>
                <a:ea typeface="Times New Roman" panose="02020603050405020304" pitchFamily="18" charset="0"/>
              </a:rPr>
              <a:t>yours</a:t>
            </a:r>
            <a:r>
              <a:rPr lang="pl-PL" sz="1600">
                <a:latin typeface="+mn-lt"/>
                <a:ea typeface="Times New Roman" panose="02020603050405020304" pitchFamily="18" charset="0"/>
              </a:rPr>
              <a:t>.</a:t>
            </a:r>
          </a:p>
        </p:txBody>
      </p:sp>
    </p:spTree>
    <p:extLst>
      <p:ext uri="{BB962C8B-B14F-4D97-AF65-F5344CB8AC3E}">
        <p14:creationId xmlns:p14="http://schemas.microsoft.com/office/powerpoint/2010/main" val="8353443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647900-7BA2-40A7-B736-2C127294583D}"/>
              </a:ext>
            </a:extLst>
          </p:cNvPr>
          <p:cNvSpPr>
            <a:spLocks noGrp="1"/>
          </p:cNvSpPr>
          <p:nvPr>
            <p:ph type="title"/>
          </p:nvPr>
        </p:nvSpPr>
        <p:spPr>
          <a:xfrm>
            <a:off x="838199" y="443763"/>
            <a:ext cx="10448925" cy="562078"/>
          </a:xfrm>
          <a:ln w="12700">
            <a:miter lim="400000"/>
          </a:ln>
        </p:spPr>
        <p:txBody>
          <a:bodyPr lIns="45719" rIns="45719" anchor="b">
            <a:normAutofit/>
          </a:bodyPr>
          <a:lstStyle/>
          <a:p>
            <a:pPr algn="ctr"/>
            <a:r>
              <a:rPr lang="en-US" sz="2700">
                <a:latin typeface="+mj-lt"/>
              </a:rPr>
              <a:t>COMPETITION</a:t>
            </a:r>
            <a:endParaRPr lang="pl-PL" sz="2700">
              <a:latin typeface="+mj-lt"/>
            </a:endParaRPr>
          </a:p>
        </p:txBody>
      </p:sp>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Names of companies and/or products - may be in a table format with client and application relevant specs like</a:t>
            </a:r>
            <a:r>
              <a:rPr lang="pl-PL" sz="1600">
                <a:effectLst/>
                <a:latin typeface="+mn-lt"/>
                <a:ea typeface="Times New Roman" panose="02020603050405020304" pitchFamily="18" charset="0"/>
              </a:rPr>
              <a:t>:</a:t>
            </a:r>
            <a:r>
              <a:rPr lang="en-US" sz="1600">
                <a:effectLst/>
                <a:latin typeface="+mn-lt"/>
                <a:ea typeface="Times New Roman" panose="02020603050405020304" pitchFamily="18" charset="0"/>
              </a:rPr>
              <a:t> price, size, accuracy, manufacturability other relevant. </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Why may the client want to choose you over your competitor?</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are the direct and possible indirect competitors that might become direct in the future</a:t>
            </a:r>
            <a:r>
              <a:rPr lang="pl-PL" sz="1600">
                <a:effectLst/>
                <a:latin typeface="+mn-lt"/>
                <a:ea typeface="Times New Roman" panose="02020603050405020304" pitchFamily="18" charset="0"/>
              </a:rPr>
              <a:t>?</a:t>
            </a:r>
            <a:endParaRPr lang="pl-PL" sz="1600">
              <a:latin typeface="+mn-lt"/>
            </a:endParaRPr>
          </a:p>
        </p:txBody>
      </p:sp>
    </p:spTree>
    <p:extLst>
      <p:ext uri="{BB962C8B-B14F-4D97-AF65-F5344CB8AC3E}">
        <p14:creationId xmlns:p14="http://schemas.microsoft.com/office/powerpoint/2010/main" val="20034913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is the development road map (timeline and key milestones)? Past, present, future</a:t>
            </a:r>
            <a:r>
              <a:rPr lang="pl-PL" sz="1600">
                <a:effectLst/>
                <a:latin typeface="+mn-lt"/>
                <a:ea typeface="Times New Roman" panose="02020603050405020304" pitchFamily="18" charset="0"/>
              </a:rPr>
              <a:t>?</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are the key challenges to tackle in the future (technology, market, competition, other)</a:t>
            </a:r>
            <a:r>
              <a:rPr lang="pl-PL" sz="1600">
                <a:effectLst/>
                <a:latin typeface="+mn-lt"/>
                <a:ea typeface="Times New Roman" panose="02020603050405020304" pitchFamily="18" charset="0"/>
              </a:rPr>
              <a:t>?</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financing has been obtained and is needed to be obtained to progress? (scenarios, organic, optimal, aggressive).</a:t>
            </a:r>
            <a:br>
              <a:rPr lang="pl-PL" sz="1600">
                <a:effectLst/>
                <a:latin typeface="+mn-lt"/>
                <a:ea typeface="Calibri" panose="020F0502020204030204" pitchFamily="34" charset="0"/>
              </a:rPr>
            </a:br>
            <a:endParaRPr lang="pl-PL" sz="1600">
              <a:latin typeface="+mn-lt"/>
            </a:endParaRPr>
          </a:p>
        </p:txBody>
      </p:sp>
      <p:sp>
        <p:nvSpPr>
          <p:cNvPr id="2" name="Tytuł 1">
            <a:extLst>
              <a:ext uri="{FF2B5EF4-FFF2-40B4-BE49-F238E27FC236}">
                <a16:creationId xmlns:a16="http://schemas.microsoft.com/office/drawing/2014/main" id="{CC4AA795-CDCC-9181-6C5C-AAA7F79C2DBD}"/>
              </a:ext>
            </a:extLst>
          </p:cNvPr>
          <p:cNvSpPr>
            <a:spLocks noGrp="1"/>
          </p:cNvSpPr>
          <p:nvPr>
            <p:ph type="title"/>
          </p:nvPr>
        </p:nvSpPr>
        <p:spPr>
          <a:xfrm>
            <a:off x="838199" y="443763"/>
            <a:ext cx="10448925" cy="562078"/>
          </a:xfrm>
          <a:ln w="12700">
            <a:miter lim="400000"/>
          </a:ln>
        </p:spPr>
        <p:txBody>
          <a:bodyPr lIns="45719" rIns="45719" anchor="b">
            <a:normAutofit/>
          </a:bodyPr>
          <a:lstStyle/>
          <a:p>
            <a:pPr algn="ctr"/>
            <a:r>
              <a:rPr lang="en-US" sz="2700"/>
              <a:t>ROADMAP &amp; MILESTONES – FINANCIAL &amp; TECHNOLOGY</a:t>
            </a:r>
            <a:endParaRPr lang="pl-PL" sz="2700"/>
          </a:p>
        </p:txBody>
      </p:sp>
    </p:spTree>
    <p:extLst>
      <p:ext uri="{BB962C8B-B14F-4D97-AF65-F5344CB8AC3E}">
        <p14:creationId xmlns:p14="http://schemas.microsoft.com/office/powerpoint/2010/main" val="21056681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647900-7BA2-40A7-B736-2C127294583D}"/>
              </a:ext>
            </a:extLst>
          </p:cNvPr>
          <p:cNvSpPr>
            <a:spLocks noGrp="1"/>
          </p:cNvSpPr>
          <p:nvPr>
            <p:ph type="title"/>
          </p:nvPr>
        </p:nvSpPr>
        <p:spPr>
          <a:xfrm>
            <a:off x="838199" y="403123"/>
            <a:ext cx="10448925" cy="602718"/>
          </a:xfrm>
          <a:ln w="12700">
            <a:miter lim="400000"/>
          </a:ln>
        </p:spPr>
        <p:txBody>
          <a:bodyPr lIns="45719" rIns="45719" anchor="b">
            <a:normAutofit/>
          </a:bodyPr>
          <a:lstStyle/>
          <a:p>
            <a:pPr algn="ctr" hangingPunct="0"/>
            <a:r>
              <a:rPr lang="en-US" sz="2700">
                <a:latin typeface="+mj-lt"/>
                <a:sym typeface="Calibri"/>
              </a:rPr>
              <a:t>WHY NOW</a:t>
            </a:r>
            <a:endParaRPr lang="pl-PL" sz="2700">
              <a:latin typeface="+mj-lt"/>
              <a:sym typeface="Calibri"/>
            </a:endParaRPr>
          </a:p>
        </p:txBody>
      </p:sp>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buFont typeface="Arial" panose="020B0604020202020204" pitchFamily="34" charset="0"/>
              <a:buChar char="•"/>
            </a:pPr>
            <a:r>
              <a:rPr lang="en-US" sz="1600">
                <a:effectLst/>
                <a:latin typeface="+mn-lt"/>
                <a:ea typeface="Times New Roman" panose="02020603050405020304" pitchFamily="18" charset="0"/>
              </a:rPr>
              <a:t>Why it is</a:t>
            </a:r>
            <a:r>
              <a:rPr lang="en-US" sz="1600">
                <a:latin typeface="+mn-lt"/>
                <a:ea typeface="Times New Roman" panose="02020603050405020304" pitchFamily="18" charset="0"/>
              </a:rPr>
              <a:t> you that investors should choose as an investment?</a:t>
            </a:r>
            <a:endParaRPr lang="en-US" sz="1600">
              <a:effectLst/>
              <a:latin typeface="+mn-lt"/>
              <a:ea typeface="Times New Roman" panose="02020603050405020304" pitchFamily="18" charset="0"/>
            </a:endParaRPr>
          </a:p>
          <a:p>
            <a:pPr marL="342900" indent="-342900">
              <a:buFont typeface="Arial" panose="020B0604020202020204" pitchFamily="34" charset="0"/>
              <a:buChar char="•"/>
            </a:pPr>
            <a:r>
              <a:rPr lang="en-US" sz="1600">
                <a:effectLst/>
                <a:latin typeface="+mn-lt"/>
                <a:ea typeface="Times New Roman" panose="02020603050405020304" pitchFamily="18" charset="0"/>
              </a:rPr>
              <a:t>Why the window of opportunity to invest is now?</a:t>
            </a:r>
            <a:endParaRPr lang="pl-PL" sz="1600">
              <a:latin typeface="+mn-lt"/>
            </a:endParaRPr>
          </a:p>
        </p:txBody>
      </p:sp>
    </p:spTree>
    <p:extLst>
      <p:ext uri="{BB962C8B-B14F-4D97-AF65-F5344CB8AC3E}">
        <p14:creationId xmlns:p14="http://schemas.microsoft.com/office/powerpoint/2010/main" val="15991422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ole tekstowe 19">
            <a:extLst>
              <a:ext uri="{FF2B5EF4-FFF2-40B4-BE49-F238E27FC236}">
                <a16:creationId xmlns:a16="http://schemas.microsoft.com/office/drawing/2014/main" id="{8E68E463-3DFA-426D-BEA8-289C738AE801}"/>
              </a:ext>
            </a:extLst>
          </p:cNvPr>
          <p:cNvSpPr txBox="1"/>
          <p:nvPr/>
        </p:nvSpPr>
        <p:spPr>
          <a:xfrm>
            <a:off x="2064774" y="5881296"/>
            <a:ext cx="8062453"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200" spc="100">
                <a:solidFill>
                  <a:srgbClr val="8F58DB"/>
                </a:solidFill>
                <a:latin typeface="Rubik Medium"/>
                <a:ea typeface="Rubik Medium"/>
                <a:cs typeface="Rubik Medium"/>
                <a:sym typeface="Rubik Medium"/>
              </a:defRPr>
            </a:lvl1pPr>
          </a:lstStyle>
          <a:p>
            <a:r>
              <a:rPr lang="pl-PL" sz="1600" b="1" dirty="0">
                <a:latin typeface="+mn-lt"/>
              </a:rPr>
              <a:t>NO? </a:t>
            </a:r>
            <a:r>
              <a:rPr lang="pl-PL" sz="1600" b="1">
                <a:latin typeface="+mn-lt"/>
              </a:rPr>
              <a:t>// IT’S NOT HERE? </a:t>
            </a:r>
          </a:p>
          <a:p>
            <a:r>
              <a:rPr lang="pl-PL" sz="1600" b="1">
                <a:latin typeface="+mn-lt"/>
              </a:rPr>
              <a:t>ADD </a:t>
            </a:r>
            <a:r>
              <a:rPr lang="pl-PL" sz="1600" b="1" dirty="0">
                <a:latin typeface="+mn-lt"/>
              </a:rPr>
              <a:t>YOURS – WE WANT TO LEARN !</a:t>
            </a:r>
          </a:p>
        </p:txBody>
      </p:sp>
      <p:sp>
        <p:nvSpPr>
          <p:cNvPr id="42" name="pole tekstowe 19">
            <a:extLst>
              <a:ext uri="{FF2B5EF4-FFF2-40B4-BE49-F238E27FC236}">
                <a16:creationId xmlns:a16="http://schemas.microsoft.com/office/drawing/2014/main" id="{895EF663-96A3-4588-BC7D-E40602F1A1E3}"/>
              </a:ext>
            </a:extLst>
          </p:cNvPr>
          <p:cNvSpPr txBox="1"/>
          <p:nvPr/>
        </p:nvSpPr>
        <p:spPr>
          <a:xfrm>
            <a:off x="457967" y="284270"/>
            <a:ext cx="11276065"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lnSpc>
                <a:spcPct val="90000"/>
              </a:lnSpc>
              <a:defRPr sz="3200">
                <a:solidFill>
                  <a:schemeClr val="accent1"/>
                </a:solidFill>
                <a:latin typeface="+mj-lt"/>
                <a:ea typeface="Calibri Light"/>
                <a:cs typeface="Calibri Light"/>
                <a:sym typeface="Calibri Light"/>
              </a:defRPr>
            </a:lvl1pPr>
            <a:lvl2pPr indent="0">
              <a:lnSpc>
                <a:spcPct val="90000"/>
              </a:lnSpc>
              <a:defRPr sz="4400">
                <a:latin typeface="Calibri Light"/>
                <a:ea typeface="Calibri Light"/>
                <a:cs typeface="Calibri Light"/>
                <a:sym typeface="Calibri Light"/>
              </a:defRPr>
            </a:lvl2pPr>
            <a:lvl3pPr indent="0">
              <a:lnSpc>
                <a:spcPct val="90000"/>
              </a:lnSpc>
              <a:defRPr sz="4400">
                <a:latin typeface="Calibri Light"/>
                <a:ea typeface="Calibri Light"/>
                <a:cs typeface="Calibri Light"/>
                <a:sym typeface="Calibri Light"/>
              </a:defRPr>
            </a:lvl3pPr>
            <a:lvl4pPr indent="0">
              <a:lnSpc>
                <a:spcPct val="90000"/>
              </a:lnSpc>
              <a:defRPr sz="4400">
                <a:latin typeface="Calibri Light"/>
                <a:ea typeface="Calibri Light"/>
                <a:cs typeface="Calibri Light"/>
                <a:sym typeface="Calibri Light"/>
              </a:defRPr>
            </a:lvl4pPr>
            <a:lvl5pPr indent="0">
              <a:lnSpc>
                <a:spcPct val="90000"/>
              </a:lnSpc>
              <a:defRPr sz="4400">
                <a:latin typeface="Calibri Light"/>
                <a:ea typeface="Calibri Light"/>
                <a:cs typeface="Calibri Light"/>
                <a:sym typeface="Calibri Light"/>
              </a:defRPr>
            </a:lvl5pPr>
            <a:lvl6pPr indent="0">
              <a:lnSpc>
                <a:spcPct val="90000"/>
              </a:lnSpc>
              <a:defRPr sz="4400">
                <a:latin typeface="Calibri Light"/>
                <a:ea typeface="Calibri Light"/>
                <a:cs typeface="Calibri Light"/>
                <a:sym typeface="Calibri Light"/>
              </a:defRPr>
            </a:lvl6pPr>
            <a:lvl7pPr indent="0">
              <a:lnSpc>
                <a:spcPct val="90000"/>
              </a:lnSpc>
              <a:defRPr sz="4400">
                <a:latin typeface="Calibri Light"/>
                <a:ea typeface="Calibri Light"/>
                <a:cs typeface="Calibri Light"/>
                <a:sym typeface="Calibri Light"/>
              </a:defRPr>
            </a:lvl7pPr>
            <a:lvl8pPr indent="0">
              <a:lnSpc>
                <a:spcPct val="90000"/>
              </a:lnSpc>
              <a:defRPr sz="4400">
                <a:latin typeface="Calibri Light"/>
                <a:ea typeface="Calibri Light"/>
                <a:cs typeface="Calibri Light"/>
                <a:sym typeface="Calibri Light"/>
              </a:defRPr>
            </a:lvl8pPr>
            <a:lvl9pPr indent="0">
              <a:lnSpc>
                <a:spcPct val="90000"/>
              </a:lnSpc>
              <a:defRPr sz="4400">
                <a:latin typeface="Calibri Light"/>
                <a:ea typeface="Calibri Light"/>
                <a:cs typeface="Calibri Light"/>
                <a:sym typeface="Calibri Light"/>
              </a:defRPr>
            </a:lvl9pPr>
          </a:lstStyle>
          <a:p>
            <a:r>
              <a:rPr lang="pl-PL" sz="2700" dirty="0"/>
              <a:t>ARE YOU ALREADY WORKING IN LINE WITH SOME OF THE AREAS BELOW WHERE PHOTONICS CAN BE IMPACTFUL?</a:t>
            </a:r>
            <a:endParaRPr lang="en-US" sz="2700" dirty="0"/>
          </a:p>
        </p:txBody>
      </p:sp>
      <p:pic>
        <p:nvPicPr>
          <p:cNvPr id="47" name="Polygon 4.png">
            <a:extLst>
              <a:ext uri="{FF2B5EF4-FFF2-40B4-BE49-F238E27FC236}">
                <a16:creationId xmlns:a16="http://schemas.microsoft.com/office/drawing/2014/main" id="{3741915E-3AC1-4B4F-9229-EDB20F3E7808}"/>
              </a:ext>
            </a:extLst>
          </p:cNvPr>
          <p:cNvPicPr>
            <a:picLocks noChangeAspect="1"/>
          </p:cNvPicPr>
          <p:nvPr/>
        </p:nvPicPr>
        <p:blipFill>
          <a:blip r:embed="rId3"/>
          <a:stretch>
            <a:fillRect/>
          </a:stretch>
        </p:blipFill>
        <p:spPr>
          <a:xfrm>
            <a:off x="5744006" y="3496177"/>
            <a:ext cx="1829615" cy="2052000"/>
          </a:xfrm>
          <a:prstGeom prst="rect">
            <a:avLst/>
          </a:prstGeom>
          <a:ln w="12700">
            <a:miter lim="400000"/>
          </a:ln>
        </p:spPr>
      </p:pic>
      <p:sp>
        <p:nvSpPr>
          <p:cNvPr id="48" name="pole tekstowe 23">
            <a:extLst>
              <a:ext uri="{FF2B5EF4-FFF2-40B4-BE49-F238E27FC236}">
                <a16:creationId xmlns:a16="http://schemas.microsoft.com/office/drawing/2014/main" id="{3852F0C4-217D-4F0E-B352-B5112C39AE3C}"/>
              </a:ext>
            </a:extLst>
          </p:cNvPr>
          <p:cNvSpPr txBox="1"/>
          <p:nvPr/>
        </p:nvSpPr>
        <p:spPr>
          <a:xfrm>
            <a:off x="10097802" y="3862365"/>
            <a:ext cx="33135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a:solidFill>
                  <a:srgbClr val="FFFFFF"/>
                </a:solidFill>
                <a:latin typeface="Rubik Light"/>
                <a:ea typeface="Rubik Light"/>
                <a:cs typeface="Rubik Light"/>
                <a:sym typeface="Rubik Light"/>
              </a:defRPr>
            </a:lvl1pPr>
          </a:lstStyle>
          <a:p>
            <a:r>
              <a:rPr lang="en-US"/>
              <a:t>8</a:t>
            </a:r>
          </a:p>
        </p:txBody>
      </p:sp>
      <p:pic>
        <p:nvPicPr>
          <p:cNvPr id="49" name="Obraz 44" descr="Obraz 44">
            <a:extLst>
              <a:ext uri="{FF2B5EF4-FFF2-40B4-BE49-F238E27FC236}">
                <a16:creationId xmlns:a16="http://schemas.microsoft.com/office/drawing/2014/main" id="{640A804F-E0EB-424B-82D6-47EDE4733BAF}"/>
              </a:ext>
            </a:extLst>
          </p:cNvPr>
          <p:cNvPicPr>
            <a:picLocks noChangeAspect="1"/>
          </p:cNvPicPr>
          <p:nvPr/>
        </p:nvPicPr>
        <p:blipFill>
          <a:blip r:embed="rId4"/>
          <a:stretch>
            <a:fillRect/>
          </a:stretch>
        </p:blipFill>
        <p:spPr>
          <a:xfrm>
            <a:off x="8128715" y="1695505"/>
            <a:ext cx="1491698" cy="1358113"/>
          </a:xfrm>
          <a:prstGeom prst="rect">
            <a:avLst/>
          </a:prstGeom>
          <a:ln w="12700">
            <a:miter lim="400000"/>
          </a:ln>
        </p:spPr>
      </p:pic>
      <p:sp>
        <p:nvSpPr>
          <p:cNvPr id="50" name="pole tekstowe 35">
            <a:extLst>
              <a:ext uri="{FF2B5EF4-FFF2-40B4-BE49-F238E27FC236}">
                <a16:creationId xmlns:a16="http://schemas.microsoft.com/office/drawing/2014/main" id="{06B36792-28BF-41C0-BF4A-9FA44E9A891B}"/>
              </a:ext>
            </a:extLst>
          </p:cNvPr>
          <p:cNvSpPr txBox="1"/>
          <p:nvPr/>
        </p:nvSpPr>
        <p:spPr>
          <a:xfrm>
            <a:off x="5912964" y="4167720"/>
            <a:ext cx="1491699" cy="70788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gn="ctr">
              <a:lnSpc>
                <a:spcPts val="1600"/>
              </a:lnSpc>
              <a:defRPr sz="1200">
                <a:latin typeface="Rubik Light"/>
                <a:ea typeface="Rubik Light"/>
                <a:cs typeface="Rubik Light"/>
                <a:sym typeface="Rubik Light"/>
              </a:defRPr>
            </a:pPr>
            <a:r>
              <a:rPr lang="en-US" sz="1400">
                <a:cs typeface="Rubik Medium" panose="00000600000000000000"/>
              </a:rPr>
              <a:t>Accident and congestion free road transport</a:t>
            </a:r>
          </a:p>
        </p:txBody>
      </p:sp>
      <p:pic>
        <p:nvPicPr>
          <p:cNvPr id="51" name="Polygon 4.png">
            <a:extLst>
              <a:ext uri="{FF2B5EF4-FFF2-40B4-BE49-F238E27FC236}">
                <a16:creationId xmlns:a16="http://schemas.microsoft.com/office/drawing/2014/main" id="{A8D39527-C551-4928-8F6B-EB0E6A8208A6}"/>
              </a:ext>
            </a:extLst>
          </p:cNvPr>
          <p:cNvPicPr>
            <a:picLocks noChangeAspect="1"/>
          </p:cNvPicPr>
          <p:nvPr/>
        </p:nvPicPr>
        <p:blipFill>
          <a:blip r:embed="rId3"/>
          <a:stretch>
            <a:fillRect/>
          </a:stretch>
        </p:blipFill>
        <p:spPr>
          <a:xfrm>
            <a:off x="2756769" y="1719635"/>
            <a:ext cx="1829615" cy="2052000"/>
          </a:xfrm>
          <a:prstGeom prst="rect">
            <a:avLst/>
          </a:prstGeom>
          <a:ln w="12700">
            <a:miter lim="400000"/>
          </a:ln>
        </p:spPr>
      </p:pic>
      <p:pic>
        <p:nvPicPr>
          <p:cNvPr id="52" name="Polygon 5.png">
            <a:extLst>
              <a:ext uri="{FF2B5EF4-FFF2-40B4-BE49-F238E27FC236}">
                <a16:creationId xmlns:a16="http://schemas.microsoft.com/office/drawing/2014/main" id="{ABDD554A-5F43-4D01-9286-10460ACA9901}"/>
              </a:ext>
            </a:extLst>
          </p:cNvPr>
          <p:cNvPicPr>
            <a:picLocks noChangeAspect="1"/>
          </p:cNvPicPr>
          <p:nvPr/>
        </p:nvPicPr>
        <p:blipFill>
          <a:blip r:embed="rId5"/>
          <a:stretch>
            <a:fillRect/>
          </a:stretch>
        </p:blipFill>
        <p:spPr>
          <a:xfrm>
            <a:off x="4802806" y="1719635"/>
            <a:ext cx="1829615" cy="2052000"/>
          </a:xfrm>
          <a:prstGeom prst="rect">
            <a:avLst/>
          </a:prstGeom>
          <a:ln w="12700">
            <a:miter lim="400000"/>
          </a:ln>
        </p:spPr>
      </p:pic>
      <p:pic>
        <p:nvPicPr>
          <p:cNvPr id="54" name="Polygon 5.png">
            <a:extLst>
              <a:ext uri="{FF2B5EF4-FFF2-40B4-BE49-F238E27FC236}">
                <a16:creationId xmlns:a16="http://schemas.microsoft.com/office/drawing/2014/main" id="{AB07A082-C1AA-48F6-97F9-A136D2EFDCAD}"/>
              </a:ext>
            </a:extLst>
          </p:cNvPr>
          <p:cNvPicPr>
            <a:picLocks noChangeAspect="1"/>
          </p:cNvPicPr>
          <p:nvPr/>
        </p:nvPicPr>
        <p:blipFill>
          <a:blip r:embed="rId5"/>
          <a:stretch>
            <a:fillRect/>
          </a:stretch>
        </p:blipFill>
        <p:spPr>
          <a:xfrm>
            <a:off x="3705904" y="3496177"/>
            <a:ext cx="1829615" cy="2052000"/>
          </a:xfrm>
          <a:prstGeom prst="rect">
            <a:avLst/>
          </a:prstGeom>
          <a:ln w="12700">
            <a:miter lim="400000"/>
          </a:ln>
        </p:spPr>
      </p:pic>
      <p:pic>
        <p:nvPicPr>
          <p:cNvPr id="55" name="Polygon 4.png">
            <a:extLst>
              <a:ext uri="{FF2B5EF4-FFF2-40B4-BE49-F238E27FC236}">
                <a16:creationId xmlns:a16="http://schemas.microsoft.com/office/drawing/2014/main" id="{CF9A09DA-18AA-46C5-A4BE-33ECCFFC226E}"/>
              </a:ext>
            </a:extLst>
          </p:cNvPr>
          <p:cNvPicPr>
            <a:picLocks noChangeAspect="1"/>
          </p:cNvPicPr>
          <p:nvPr/>
        </p:nvPicPr>
        <p:blipFill>
          <a:blip r:embed="rId3"/>
          <a:stretch>
            <a:fillRect/>
          </a:stretch>
        </p:blipFill>
        <p:spPr>
          <a:xfrm>
            <a:off x="6772154" y="1719635"/>
            <a:ext cx="1829615" cy="2052000"/>
          </a:xfrm>
          <a:prstGeom prst="rect">
            <a:avLst/>
          </a:prstGeom>
          <a:ln w="12700">
            <a:miter lim="400000"/>
          </a:ln>
        </p:spPr>
      </p:pic>
      <p:pic>
        <p:nvPicPr>
          <p:cNvPr id="56" name="Polygon 5.png">
            <a:extLst>
              <a:ext uri="{FF2B5EF4-FFF2-40B4-BE49-F238E27FC236}">
                <a16:creationId xmlns:a16="http://schemas.microsoft.com/office/drawing/2014/main" id="{2995246E-4DB1-4AEC-805B-B418C3BDD4DA}"/>
              </a:ext>
            </a:extLst>
          </p:cNvPr>
          <p:cNvPicPr>
            <a:picLocks noChangeAspect="1"/>
          </p:cNvPicPr>
          <p:nvPr/>
        </p:nvPicPr>
        <p:blipFill>
          <a:blip r:embed="rId5"/>
          <a:stretch>
            <a:fillRect/>
          </a:stretch>
        </p:blipFill>
        <p:spPr>
          <a:xfrm>
            <a:off x="8761423" y="1719635"/>
            <a:ext cx="1829615" cy="2052000"/>
          </a:xfrm>
          <a:prstGeom prst="rect">
            <a:avLst/>
          </a:prstGeom>
          <a:ln w="12700">
            <a:miter lim="400000"/>
          </a:ln>
        </p:spPr>
      </p:pic>
      <p:pic>
        <p:nvPicPr>
          <p:cNvPr id="57" name="Polygon 5.png">
            <a:extLst>
              <a:ext uri="{FF2B5EF4-FFF2-40B4-BE49-F238E27FC236}">
                <a16:creationId xmlns:a16="http://schemas.microsoft.com/office/drawing/2014/main" id="{4B4D64F6-3C1F-47FA-BF6B-4C45D2C61D88}"/>
              </a:ext>
            </a:extLst>
          </p:cNvPr>
          <p:cNvPicPr>
            <a:picLocks noChangeAspect="1"/>
          </p:cNvPicPr>
          <p:nvPr/>
        </p:nvPicPr>
        <p:blipFill>
          <a:blip r:embed="rId5"/>
          <a:stretch>
            <a:fillRect/>
          </a:stretch>
        </p:blipFill>
        <p:spPr>
          <a:xfrm>
            <a:off x="7833325" y="3496177"/>
            <a:ext cx="1829615" cy="2052000"/>
          </a:xfrm>
          <a:prstGeom prst="rect">
            <a:avLst/>
          </a:prstGeom>
          <a:ln w="12700">
            <a:miter lim="400000"/>
          </a:ln>
        </p:spPr>
      </p:pic>
      <p:sp>
        <p:nvSpPr>
          <p:cNvPr id="59" name="pole tekstowe 29">
            <a:extLst>
              <a:ext uri="{FF2B5EF4-FFF2-40B4-BE49-F238E27FC236}">
                <a16:creationId xmlns:a16="http://schemas.microsoft.com/office/drawing/2014/main" id="{C16489CA-15EF-4431-897B-FCAB5722A78A}"/>
              </a:ext>
            </a:extLst>
          </p:cNvPr>
          <p:cNvSpPr txBox="1"/>
          <p:nvPr/>
        </p:nvSpPr>
        <p:spPr>
          <a:xfrm>
            <a:off x="2975632" y="2407445"/>
            <a:ext cx="141686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en-US" sz="1400">
                <a:solidFill>
                  <a:schemeClr val="tx1"/>
                </a:solidFill>
                <a:cs typeface="Rubik Medium" panose="00000600000000000000"/>
              </a:rPr>
              <a:t>Recycling processes</a:t>
            </a:r>
            <a:r>
              <a:rPr lang="pl-PL" sz="1400">
                <a:solidFill>
                  <a:schemeClr val="tx1"/>
                </a:solidFill>
                <a:cs typeface="Rubik Medium" panose="00000600000000000000"/>
              </a:rPr>
              <a:t> and no </a:t>
            </a:r>
            <a:r>
              <a:rPr lang="pl-PL" sz="1400" err="1">
                <a:solidFill>
                  <a:schemeClr val="tx1"/>
                </a:solidFill>
                <a:cs typeface="Rubik Medium" panose="00000600000000000000"/>
              </a:rPr>
              <a:t>wastage</a:t>
            </a:r>
            <a:r>
              <a:rPr lang="pl-PL" sz="1400">
                <a:solidFill>
                  <a:schemeClr val="tx1"/>
                </a:solidFill>
                <a:cs typeface="Rubik Medium" panose="00000600000000000000"/>
              </a:rPr>
              <a:t> </a:t>
            </a:r>
            <a:endParaRPr lang="en-US" sz="1400">
              <a:solidFill>
                <a:schemeClr val="tx1"/>
              </a:solidFill>
              <a:cs typeface="Rubik Medium" panose="00000600000000000000"/>
            </a:endParaRPr>
          </a:p>
        </p:txBody>
      </p:sp>
      <p:sp>
        <p:nvSpPr>
          <p:cNvPr id="60" name="pole tekstowe 31">
            <a:extLst>
              <a:ext uri="{FF2B5EF4-FFF2-40B4-BE49-F238E27FC236}">
                <a16:creationId xmlns:a16="http://schemas.microsoft.com/office/drawing/2014/main" id="{4FE65C87-71D3-43BF-A897-D383AD52DBAC}"/>
              </a:ext>
            </a:extLst>
          </p:cNvPr>
          <p:cNvSpPr txBox="1"/>
          <p:nvPr/>
        </p:nvSpPr>
        <p:spPr>
          <a:xfrm>
            <a:off x="3976661" y="4031445"/>
            <a:ext cx="1288099" cy="91307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pl-PL" sz="1400">
                <a:cs typeface="Rubik Medium" panose="00000600000000000000"/>
              </a:rPr>
              <a:t>Scalable </a:t>
            </a:r>
            <a:r>
              <a:rPr lang="pl-PL" sz="1400" err="1">
                <a:cs typeface="Rubik Medium" panose="00000600000000000000"/>
              </a:rPr>
              <a:t>photonic</a:t>
            </a:r>
            <a:r>
              <a:rPr lang="pl-PL" sz="1400">
                <a:cs typeface="Rubik Medium" panose="00000600000000000000"/>
              </a:rPr>
              <a:t> </a:t>
            </a:r>
            <a:r>
              <a:rPr lang="pl-PL" sz="1400" err="1">
                <a:cs typeface="Rubik Medium" panose="00000600000000000000"/>
              </a:rPr>
              <a:t>integrated</a:t>
            </a:r>
            <a:r>
              <a:rPr lang="pl-PL" sz="1400">
                <a:cs typeface="Rubik Medium" panose="00000600000000000000"/>
              </a:rPr>
              <a:t> </a:t>
            </a:r>
            <a:r>
              <a:rPr lang="pl-PL" sz="1400" err="1">
                <a:cs typeface="Rubik Medium" panose="00000600000000000000"/>
              </a:rPr>
              <a:t>systems</a:t>
            </a:r>
            <a:endParaRPr lang="en-US" sz="1400">
              <a:cs typeface="Rubik Medium" panose="00000600000000000000"/>
            </a:endParaRPr>
          </a:p>
        </p:txBody>
      </p:sp>
      <p:sp>
        <p:nvSpPr>
          <p:cNvPr id="61" name="pole tekstowe 60">
            <a:extLst>
              <a:ext uri="{FF2B5EF4-FFF2-40B4-BE49-F238E27FC236}">
                <a16:creationId xmlns:a16="http://schemas.microsoft.com/office/drawing/2014/main" id="{27E3D1A1-83DF-456C-8C05-5AE198366DD0}"/>
              </a:ext>
            </a:extLst>
          </p:cNvPr>
          <p:cNvSpPr txBox="1"/>
          <p:nvPr/>
        </p:nvSpPr>
        <p:spPr>
          <a:xfrm>
            <a:off x="8930381" y="2468289"/>
            <a:ext cx="1491698" cy="5027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gn="ctr">
              <a:lnSpc>
                <a:spcPts val="1600"/>
              </a:lnSpc>
              <a:defRPr sz="1200">
                <a:latin typeface="Rubik Light"/>
                <a:ea typeface="Rubik Light"/>
                <a:cs typeface="Rubik Light"/>
                <a:sym typeface="Rubik Light"/>
              </a:defRPr>
            </a:pPr>
            <a:r>
              <a:rPr lang="en-US" sz="1400">
                <a:cs typeface="Rubik Medium" panose="00000600000000000000"/>
              </a:rPr>
              <a:t>Nondestructive testing</a:t>
            </a:r>
            <a:r>
              <a:rPr lang="pl-PL" sz="1400">
                <a:cs typeface="Rubik Medium" panose="00000600000000000000"/>
              </a:rPr>
              <a:t> for </a:t>
            </a:r>
            <a:r>
              <a:rPr lang="pl-PL" sz="1400" err="1">
                <a:cs typeface="Rubik Medium" panose="00000600000000000000"/>
              </a:rPr>
              <a:t>safety</a:t>
            </a:r>
            <a:endParaRPr lang="en-US" sz="1400">
              <a:cs typeface="Rubik Medium" panose="00000600000000000000"/>
            </a:endParaRPr>
          </a:p>
        </p:txBody>
      </p:sp>
      <p:sp>
        <p:nvSpPr>
          <p:cNvPr id="62" name="pole tekstowe 61">
            <a:extLst>
              <a:ext uri="{FF2B5EF4-FFF2-40B4-BE49-F238E27FC236}">
                <a16:creationId xmlns:a16="http://schemas.microsoft.com/office/drawing/2014/main" id="{542303C8-DEBA-494C-84DF-2E48AF05F0C9}"/>
              </a:ext>
            </a:extLst>
          </p:cNvPr>
          <p:cNvSpPr txBox="1"/>
          <p:nvPr/>
        </p:nvSpPr>
        <p:spPr>
          <a:xfrm>
            <a:off x="6935651" y="2459691"/>
            <a:ext cx="1529202" cy="5027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pl-PL" sz="1400">
                <a:cs typeface="Rubik Medium" panose="00000600000000000000"/>
              </a:rPr>
              <a:t>S</a:t>
            </a:r>
            <a:r>
              <a:rPr lang="en-US" sz="1400" err="1">
                <a:cs typeface="Rubik Medium" panose="00000600000000000000"/>
              </a:rPr>
              <a:t>ensing</a:t>
            </a:r>
            <a:r>
              <a:rPr lang="en-US" sz="1400">
                <a:cs typeface="Rubik Medium" panose="00000600000000000000"/>
              </a:rPr>
              <a:t> and computing</a:t>
            </a:r>
          </a:p>
        </p:txBody>
      </p:sp>
      <p:sp>
        <p:nvSpPr>
          <p:cNvPr id="63" name="pole tekstowe 40">
            <a:extLst>
              <a:ext uri="{FF2B5EF4-FFF2-40B4-BE49-F238E27FC236}">
                <a16:creationId xmlns:a16="http://schemas.microsoft.com/office/drawing/2014/main" id="{CC18D76E-2CA1-4F50-A3CD-F15D3ED13385}"/>
              </a:ext>
            </a:extLst>
          </p:cNvPr>
          <p:cNvSpPr txBox="1"/>
          <p:nvPr/>
        </p:nvSpPr>
        <p:spPr>
          <a:xfrm>
            <a:off x="4981275" y="2445853"/>
            <a:ext cx="1525461" cy="5027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pl-PL" sz="1400">
                <a:cs typeface="Rubik Medium" panose="00000600000000000000"/>
              </a:rPr>
              <a:t>Advanced </a:t>
            </a:r>
            <a:r>
              <a:rPr lang="pl-PL" sz="1400" err="1">
                <a:cs typeface="Rubik Medium" panose="00000600000000000000"/>
              </a:rPr>
              <a:t>manufacturing</a:t>
            </a:r>
            <a:r>
              <a:rPr lang="pl-PL" sz="1400">
                <a:cs typeface="Rubik Medium" panose="00000600000000000000"/>
              </a:rPr>
              <a:t> </a:t>
            </a:r>
          </a:p>
        </p:txBody>
      </p:sp>
      <p:pic>
        <p:nvPicPr>
          <p:cNvPr id="64" name="Polygon 4.png">
            <a:extLst>
              <a:ext uri="{FF2B5EF4-FFF2-40B4-BE49-F238E27FC236}">
                <a16:creationId xmlns:a16="http://schemas.microsoft.com/office/drawing/2014/main" id="{897245C1-3B64-4ABB-ABDE-C7A985C633A6}"/>
              </a:ext>
            </a:extLst>
          </p:cNvPr>
          <p:cNvPicPr>
            <a:picLocks noChangeAspect="1"/>
          </p:cNvPicPr>
          <p:nvPr/>
        </p:nvPicPr>
        <p:blipFill>
          <a:blip r:embed="rId3"/>
          <a:stretch>
            <a:fillRect/>
          </a:stretch>
        </p:blipFill>
        <p:spPr>
          <a:xfrm>
            <a:off x="1629289" y="3490146"/>
            <a:ext cx="1829615" cy="2052000"/>
          </a:xfrm>
          <a:prstGeom prst="rect">
            <a:avLst/>
          </a:prstGeom>
          <a:ln w="12700">
            <a:miter lim="400000"/>
          </a:ln>
        </p:spPr>
      </p:pic>
      <p:sp>
        <p:nvSpPr>
          <p:cNvPr id="65" name="pole tekstowe 64">
            <a:extLst>
              <a:ext uri="{FF2B5EF4-FFF2-40B4-BE49-F238E27FC236}">
                <a16:creationId xmlns:a16="http://schemas.microsoft.com/office/drawing/2014/main" id="{62F600A6-D437-402E-80D8-E2411FE7FA86}"/>
              </a:ext>
            </a:extLst>
          </p:cNvPr>
          <p:cNvSpPr txBox="1"/>
          <p:nvPr/>
        </p:nvSpPr>
        <p:spPr>
          <a:xfrm>
            <a:off x="1779495" y="4287910"/>
            <a:ext cx="1529202" cy="5027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en-US" sz="1400">
                <a:cs typeface="Rubik Medium" panose="00000600000000000000"/>
              </a:rPr>
              <a:t>Quality food from farm to fork</a:t>
            </a:r>
          </a:p>
        </p:txBody>
      </p:sp>
      <p:pic>
        <p:nvPicPr>
          <p:cNvPr id="66" name="Polygon 4.png">
            <a:extLst>
              <a:ext uri="{FF2B5EF4-FFF2-40B4-BE49-F238E27FC236}">
                <a16:creationId xmlns:a16="http://schemas.microsoft.com/office/drawing/2014/main" id="{80201C5F-31CF-4FE9-8634-1999842D8823}"/>
              </a:ext>
            </a:extLst>
          </p:cNvPr>
          <p:cNvPicPr>
            <a:picLocks noChangeAspect="1"/>
          </p:cNvPicPr>
          <p:nvPr/>
        </p:nvPicPr>
        <p:blipFill>
          <a:blip r:embed="rId3"/>
          <a:stretch>
            <a:fillRect/>
          </a:stretch>
        </p:blipFill>
        <p:spPr>
          <a:xfrm>
            <a:off x="9822594" y="3466971"/>
            <a:ext cx="1829615" cy="2052000"/>
          </a:xfrm>
          <a:prstGeom prst="rect">
            <a:avLst/>
          </a:prstGeom>
          <a:ln w="12700">
            <a:miter lim="400000"/>
          </a:ln>
        </p:spPr>
      </p:pic>
      <p:sp>
        <p:nvSpPr>
          <p:cNvPr id="67" name="pole tekstowe 27">
            <a:extLst>
              <a:ext uri="{FF2B5EF4-FFF2-40B4-BE49-F238E27FC236}">
                <a16:creationId xmlns:a16="http://schemas.microsoft.com/office/drawing/2014/main" id="{AACFF590-E765-4EC9-AEB7-0BC7F77BBFF3}"/>
              </a:ext>
            </a:extLst>
          </p:cNvPr>
          <p:cNvSpPr txBox="1"/>
          <p:nvPr/>
        </p:nvSpPr>
        <p:spPr>
          <a:xfrm>
            <a:off x="9951400" y="4144580"/>
            <a:ext cx="1572002" cy="70788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pl-PL" sz="1400" err="1">
                <a:cs typeface="Rubik Medium" panose="00000600000000000000"/>
              </a:rPr>
              <a:t>Wearable</a:t>
            </a:r>
            <a:r>
              <a:rPr lang="pl-PL" sz="1400">
                <a:cs typeface="Rubik Medium" panose="00000600000000000000"/>
              </a:rPr>
              <a:t> </a:t>
            </a:r>
            <a:r>
              <a:rPr lang="pl-PL" sz="1400" err="1">
                <a:cs typeface="Rubik Medium" panose="00000600000000000000"/>
              </a:rPr>
              <a:t>tech</a:t>
            </a:r>
            <a:r>
              <a:rPr lang="pl-PL" sz="1400">
                <a:cs typeface="Rubik Medium" panose="00000600000000000000"/>
              </a:rPr>
              <a:t> </a:t>
            </a:r>
            <a:r>
              <a:rPr lang="pl-PL" sz="1400" err="1">
                <a:cs typeface="Rubik Medium" panose="00000600000000000000"/>
              </a:rPr>
              <a:t>enabling</a:t>
            </a:r>
            <a:r>
              <a:rPr lang="pl-PL" sz="1400">
                <a:cs typeface="Rubik Medium" panose="00000600000000000000"/>
              </a:rPr>
              <a:t> </a:t>
            </a:r>
            <a:r>
              <a:rPr lang="pl-PL" sz="1400" err="1">
                <a:cs typeface="Rubik Medium" panose="00000600000000000000"/>
              </a:rPr>
              <a:t>health</a:t>
            </a:r>
            <a:r>
              <a:rPr lang="pl-PL" sz="1400">
                <a:cs typeface="Rubik Medium" panose="00000600000000000000"/>
              </a:rPr>
              <a:t> and </a:t>
            </a:r>
            <a:r>
              <a:rPr lang="pl-PL" sz="1400" err="1">
                <a:cs typeface="Rubik Medium" panose="00000600000000000000"/>
              </a:rPr>
              <a:t>wellness</a:t>
            </a:r>
            <a:endParaRPr lang="en-GB" sz="1400">
              <a:cs typeface="Rubik Medium" panose="00000600000000000000"/>
            </a:endParaRPr>
          </a:p>
        </p:txBody>
      </p:sp>
      <p:pic>
        <p:nvPicPr>
          <p:cNvPr id="68" name="Polygon 5.png">
            <a:extLst>
              <a:ext uri="{FF2B5EF4-FFF2-40B4-BE49-F238E27FC236}">
                <a16:creationId xmlns:a16="http://schemas.microsoft.com/office/drawing/2014/main" id="{BD116BAB-0791-4F31-B71C-95EF28DF7E95}"/>
              </a:ext>
            </a:extLst>
          </p:cNvPr>
          <p:cNvPicPr>
            <a:picLocks noChangeAspect="1"/>
          </p:cNvPicPr>
          <p:nvPr/>
        </p:nvPicPr>
        <p:blipFill>
          <a:blip r:embed="rId5"/>
          <a:stretch>
            <a:fillRect/>
          </a:stretch>
        </p:blipFill>
        <p:spPr>
          <a:xfrm>
            <a:off x="784348" y="1719635"/>
            <a:ext cx="1829615" cy="2052000"/>
          </a:xfrm>
          <a:prstGeom prst="rect">
            <a:avLst/>
          </a:prstGeom>
          <a:ln w="12700">
            <a:miter lim="400000"/>
          </a:ln>
        </p:spPr>
      </p:pic>
      <p:sp>
        <p:nvSpPr>
          <p:cNvPr id="69" name="pole tekstowe 31">
            <a:extLst>
              <a:ext uri="{FF2B5EF4-FFF2-40B4-BE49-F238E27FC236}">
                <a16:creationId xmlns:a16="http://schemas.microsoft.com/office/drawing/2014/main" id="{76933DD2-521D-4955-8370-76021C542DBC}"/>
              </a:ext>
            </a:extLst>
          </p:cNvPr>
          <p:cNvSpPr txBox="1"/>
          <p:nvPr/>
        </p:nvSpPr>
        <p:spPr>
          <a:xfrm>
            <a:off x="1036327" y="2610945"/>
            <a:ext cx="1288099" cy="2975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en-US" sz="1400">
                <a:cs typeface="Rubik Medium" panose="00000600000000000000"/>
              </a:rPr>
              <a:t>Zero emission</a:t>
            </a:r>
            <a:r>
              <a:rPr lang="pl-PL" sz="1400">
                <a:cs typeface="Rubik Medium" panose="00000600000000000000"/>
              </a:rPr>
              <a:t> </a:t>
            </a:r>
            <a:endParaRPr lang="en-US" sz="1400">
              <a:cs typeface="Rubik Medium" panose="00000600000000000000"/>
            </a:endParaRPr>
          </a:p>
        </p:txBody>
      </p:sp>
      <p:sp>
        <p:nvSpPr>
          <p:cNvPr id="53" name="pole tekstowe 27">
            <a:extLst>
              <a:ext uri="{FF2B5EF4-FFF2-40B4-BE49-F238E27FC236}">
                <a16:creationId xmlns:a16="http://schemas.microsoft.com/office/drawing/2014/main" id="{9D4C9186-94F1-6CAC-3FA0-D1BE95F5E57A}"/>
              </a:ext>
            </a:extLst>
          </p:cNvPr>
          <p:cNvSpPr txBox="1"/>
          <p:nvPr/>
        </p:nvSpPr>
        <p:spPr>
          <a:xfrm>
            <a:off x="7962131" y="3961161"/>
            <a:ext cx="1572002"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600"/>
              </a:lnSpc>
              <a:defRPr sz="1200">
                <a:latin typeface="Rubik Light"/>
                <a:ea typeface="Rubik Light"/>
                <a:cs typeface="Rubik Light"/>
              </a:defRPr>
            </a:lvl1pPr>
          </a:lstStyle>
          <a:p>
            <a:r>
              <a:rPr lang="en-US" sz="1400">
                <a:cs typeface="Rubik Medium" panose="00000600000000000000"/>
              </a:rPr>
              <a:t>Secure, higher bandwidth and lower power consumption communication</a:t>
            </a:r>
            <a:endParaRPr lang="en-GB" sz="1400">
              <a:cs typeface="Rubik Medium" panose="00000600000000000000"/>
            </a:endParaRPr>
          </a:p>
        </p:txBody>
      </p:sp>
    </p:spTree>
    <p:extLst>
      <p:ext uri="{BB962C8B-B14F-4D97-AF65-F5344CB8AC3E}">
        <p14:creationId xmlns:p14="http://schemas.microsoft.com/office/powerpoint/2010/main" val="2077709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E8B0C4-C07C-F186-6B60-CD637DF63066}"/>
              </a:ext>
            </a:extLst>
          </p:cNvPr>
          <p:cNvSpPr>
            <a:spLocks noGrp="1"/>
          </p:cNvSpPr>
          <p:nvPr>
            <p:ph type="title"/>
          </p:nvPr>
        </p:nvSpPr>
        <p:spPr/>
        <p:txBody>
          <a:bodyPr>
            <a:normAutofit/>
          </a:bodyPr>
          <a:lstStyle/>
          <a:p>
            <a:r>
              <a:rPr lang="pl-PL" sz="3200" dirty="0"/>
              <a:t>WHO? WHAT? WHY? HOW?</a:t>
            </a:r>
          </a:p>
        </p:txBody>
      </p:sp>
      <p:sp>
        <p:nvSpPr>
          <p:cNvPr id="3" name="Symbol zastępczy tekstu 2">
            <a:extLst>
              <a:ext uri="{FF2B5EF4-FFF2-40B4-BE49-F238E27FC236}">
                <a16:creationId xmlns:a16="http://schemas.microsoft.com/office/drawing/2014/main" id="{0B163EC6-F897-5A40-5E31-7D326F7398A9}"/>
              </a:ext>
            </a:extLst>
          </p:cNvPr>
          <p:cNvSpPr>
            <a:spLocks noGrp="1"/>
          </p:cNvSpPr>
          <p:nvPr>
            <p:ph type="body" sz="quarter" idx="1"/>
          </p:nvPr>
        </p:nvSpPr>
        <p:spPr/>
        <p:txBody>
          <a:bodyPr/>
          <a:lstStyle/>
          <a:p>
            <a:r>
              <a:rPr lang="pl-PL" err="1"/>
              <a:t>Know</a:t>
            </a:r>
            <a:r>
              <a:rPr lang="pl-PL"/>
              <a:t> </a:t>
            </a:r>
            <a:r>
              <a:rPr lang="pl-PL" err="1"/>
              <a:t>your</a:t>
            </a:r>
            <a:r>
              <a:rPr lang="pl-PL"/>
              <a:t> </a:t>
            </a:r>
            <a:r>
              <a:rPr lang="pl-PL" err="1"/>
              <a:t>game</a:t>
            </a:r>
            <a:r>
              <a:rPr lang="pl-PL"/>
              <a:t>.</a:t>
            </a:r>
          </a:p>
        </p:txBody>
      </p:sp>
    </p:spTree>
    <p:extLst>
      <p:ext uri="{BB962C8B-B14F-4D97-AF65-F5344CB8AC3E}">
        <p14:creationId xmlns:p14="http://schemas.microsoft.com/office/powerpoint/2010/main" val="17832387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B9AC15F6-CC86-C497-CAC8-2D486AB162E2}"/>
              </a:ext>
            </a:extLst>
          </p:cNvPr>
          <p:cNvSpPr txBox="1">
            <a:spLocks/>
          </p:cNvSpPr>
          <p:nvPr/>
        </p:nvSpPr>
        <p:spPr>
          <a:xfrm>
            <a:off x="838199" y="403122"/>
            <a:ext cx="10448925" cy="96110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b">
            <a:normAutofit/>
          </a:bodyPr>
          <a:lstStyle>
            <a:lvl1pPr marL="0" marR="0" indent="0" algn="l" defTabSz="914400" rtl="0" latinLnBrk="0">
              <a:lnSpc>
                <a:spcPct val="90000"/>
              </a:lnSpc>
              <a:spcBef>
                <a:spcPts val="0"/>
              </a:spcBef>
              <a:spcAft>
                <a:spcPts val="0"/>
              </a:spcAft>
              <a:buClrTx/>
              <a:buSzTx/>
              <a:buFontTx/>
              <a:buNone/>
              <a:tabLst/>
              <a:defRPr sz="6000" b="0" i="0" u="none" strike="noStrike" cap="none" spc="0" baseline="0">
                <a:ln>
                  <a:noFill/>
                </a:ln>
                <a:solidFill>
                  <a:schemeClr val="accent1"/>
                </a:solidFill>
                <a:uFillTx/>
                <a:latin typeface="Rubik Regular"/>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hangingPunct="1"/>
            <a:r>
              <a:rPr lang="pl-PL" sz="2200">
                <a:latin typeface="+mj-lt"/>
                <a:ea typeface="Times New Roman" panose="02020603050405020304" pitchFamily="18" charset="0"/>
              </a:rPr>
              <a:t>AGENDA</a:t>
            </a:r>
            <a:endParaRPr lang="pl-PL" sz="2200">
              <a:latin typeface="+mj-lt"/>
            </a:endParaRPr>
          </a:p>
        </p:txBody>
      </p:sp>
      <p:sp>
        <p:nvSpPr>
          <p:cNvPr id="8" name="pole tekstowe 7">
            <a:extLst>
              <a:ext uri="{FF2B5EF4-FFF2-40B4-BE49-F238E27FC236}">
                <a16:creationId xmlns:a16="http://schemas.microsoft.com/office/drawing/2014/main" id="{7729B263-DEDF-B8ED-A823-F9A65253548C}"/>
              </a:ext>
            </a:extLst>
          </p:cNvPr>
          <p:cNvSpPr txBox="1"/>
          <p:nvPr/>
        </p:nvSpPr>
        <p:spPr>
          <a:xfrm>
            <a:off x="924233" y="1907458"/>
            <a:ext cx="5675591"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pl-PL" sz="1600">
                <a:solidFill>
                  <a:srgbClr val="7B3CD2"/>
                </a:solidFill>
                <a:effectLst/>
                <a:latin typeface="+mj-lt"/>
                <a:ea typeface="Times New Roman" panose="02020603050405020304" pitchFamily="18" charset="0"/>
              </a:rPr>
              <a:t>ELEVATOR PITCH</a:t>
            </a: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TEAM </a:t>
            </a:r>
            <a:endParaRPr lang="pl-PL" sz="1600">
              <a:solidFill>
                <a:srgbClr val="7B3CD2"/>
              </a:solidFill>
              <a:effectLst/>
              <a:latin typeface="+mj-lt"/>
              <a:ea typeface="Times New Roman" panose="02020603050405020304" pitchFamily="18" charset="0"/>
            </a:endParaRP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PROBLEM&amp;SOLUTION</a:t>
            </a:r>
            <a:endParaRPr lang="pl-PL" sz="1600">
              <a:solidFill>
                <a:srgbClr val="7B3CD2"/>
              </a:solidFill>
              <a:latin typeface="+mj-lt"/>
              <a:ea typeface="Times New Roman" panose="02020603050405020304" pitchFamily="18" charset="0"/>
            </a:endParaRP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UNFAIR COMPETETIVE ADVANTAGE AND MOAT</a:t>
            </a:r>
            <a:endParaRPr lang="pl-PL" sz="1600">
              <a:solidFill>
                <a:srgbClr val="7B3CD2"/>
              </a:solidFill>
              <a:latin typeface="+mj-lt"/>
              <a:ea typeface="Times New Roman" panose="02020603050405020304" pitchFamily="18" charset="0"/>
            </a:endParaRP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IMPACT &amp; SIZE OF OPPORTUNITY</a:t>
            </a:r>
            <a:endParaRPr lang="pl-PL" sz="1600">
              <a:solidFill>
                <a:srgbClr val="7B3CD2"/>
              </a:solidFill>
              <a:effectLst/>
              <a:latin typeface="+mj-lt"/>
              <a:ea typeface="Times New Roman" panose="02020603050405020304" pitchFamily="18" charset="0"/>
            </a:endParaRP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pl-PL" sz="1600">
                <a:solidFill>
                  <a:srgbClr val="7B3CD2"/>
                </a:solidFill>
                <a:latin typeface="+mj-lt"/>
                <a:ea typeface="Times New Roman" panose="02020603050405020304" pitchFamily="18" charset="0"/>
              </a:rPr>
              <a:t>BUSINESS MODEL</a:t>
            </a: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COMPETITION</a:t>
            </a:r>
            <a:endParaRPr lang="pl-PL" sz="1600">
              <a:solidFill>
                <a:srgbClr val="7B3CD2"/>
              </a:solidFill>
              <a:latin typeface="+mj-lt"/>
              <a:ea typeface="Times New Roman" panose="02020603050405020304" pitchFamily="18" charset="0"/>
            </a:endParaRP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ROADMAP &amp; MILESTONES – FINANCIAL &amp; TECHNOLOGY</a:t>
            </a:r>
            <a:endParaRPr lang="pl-PL" sz="1600">
              <a:solidFill>
                <a:srgbClr val="7B3CD2"/>
              </a:solidFill>
              <a:latin typeface="+mj-lt"/>
              <a:ea typeface="Times New Roman" panose="02020603050405020304" pitchFamily="18" charset="0"/>
            </a:endParaRPr>
          </a:p>
          <a:p>
            <a:pPr marL="285750" marR="0" indent="-28575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1600">
                <a:solidFill>
                  <a:srgbClr val="7B3CD2"/>
                </a:solidFill>
                <a:effectLst/>
                <a:latin typeface="+mj-lt"/>
                <a:ea typeface="Times New Roman" panose="02020603050405020304" pitchFamily="18" charset="0"/>
              </a:rPr>
              <a:t>WHY </a:t>
            </a:r>
            <a:r>
              <a:rPr lang="pl-PL" sz="1600">
                <a:solidFill>
                  <a:srgbClr val="7B3CD2"/>
                </a:solidFill>
                <a:effectLst/>
                <a:latin typeface="+mj-lt"/>
                <a:ea typeface="Times New Roman" panose="02020603050405020304" pitchFamily="18" charset="0"/>
              </a:rPr>
              <a:t>YOU &amp; WHY </a:t>
            </a:r>
            <a:r>
              <a:rPr lang="en-US" sz="1600">
                <a:solidFill>
                  <a:srgbClr val="7B3CD2"/>
                </a:solidFill>
                <a:effectLst/>
                <a:latin typeface="+mj-lt"/>
                <a:ea typeface="Times New Roman" panose="02020603050405020304" pitchFamily="18" charset="0"/>
              </a:rPr>
              <a:t>NOW</a:t>
            </a:r>
            <a:endParaRPr kumimoji="0" lang="pl-PL" sz="1600" i="0" u="none" strike="noStrike" cap="none" spc="0" normalizeH="0" baseline="0">
              <a:ln>
                <a:noFill/>
              </a:ln>
              <a:solidFill>
                <a:srgbClr val="7B3CD2"/>
              </a:solidFill>
              <a:effectLst/>
              <a:uFillTx/>
              <a:latin typeface="+mj-lt"/>
              <a:ea typeface="+mn-ea"/>
              <a:cs typeface="+mn-cs"/>
              <a:sym typeface="Calibri"/>
            </a:endParaRPr>
          </a:p>
        </p:txBody>
      </p:sp>
    </p:spTree>
    <p:extLst>
      <p:ext uri="{BB962C8B-B14F-4D97-AF65-F5344CB8AC3E}">
        <p14:creationId xmlns:p14="http://schemas.microsoft.com/office/powerpoint/2010/main" val="24306858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959D080-0ED7-40BE-833B-12FED14F8B3A}"/>
              </a:ext>
            </a:extLst>
          </p:cNvPr>
          <p:cNvSpPr/>
          <p:nvPr/>
        </p:nvSpPr>
        <p:spPr>
          <a:xfrm>
            <a:off x="990904" y="2868782"/>
            <a:ext cx="10210188" cy="560218"/>
          </a:xfrm>
          <a:prstGeom prst="rect">
            <a:avLst/>
          </a:prstGeom>
        </p:spPr>
        <p:txBody>
          <a:bodyPr wrap="square">
            <a:spAutoFit/>
          </a:bodyPr>
          <a:lstStyle/>
          <a:p>
            <a:pPr algn="ctr">
              <a:lnSpc>
                <a:spcPct val="107000"/>
              </a:lnSpc>
              <a:spcAft>
                <a:spcPts val="800"/>
              </a:spcAft>
            </a:pPr>
            <a:r>
              <a:rPr lang="pl-PL" sz="3000" spc="100">
                <a:solidFill>
                  <a:srgbClr val="8F58DB"/>
                </a:solidFill>
                <a:latin typeface="Rubik Medium"/>
                <a:cs typeface="Rubik Medium"/>
                <a:sym typeface="Rubik Medium"/>
              </a:rPr>
              <a:t>To f</a:t>
            </a:r>
            <a:r>
              <a:rPr lang="en-US" sz="3000" spc="100" err="1">
                <a:solidFill>
                  <a:srgbClr val="8F58DB"/>
                </a:solidFill>
                <a:latin typeface="Rubik Medium"/>
                <a:cs typeface="Rubik Medium"/>
                <a:sym typeface="Rubik Medium"/>
              </a:rPr>
              <a:t>ocus</a:t>
            </a:r>
            <a:r>
              <a:rPr lang="en-US" sz="3000" spc="100">
                <a:solidFill>
                  <a:srgbClr val="8F58DB"/>
                </a:solidFill>
                <a:latin typeface="Rubik Medium"/>
                <a:cs typeface="Rubik Medium"/>
                <a:sym typeface="Rubik Medium"/>
              </a:rPr>
              <a:t> on global progress </a:t>
            </a:r>
            <a:r>
              <a:rPr lang="en-US" sz="3000" spc="100">
                <a:solidFill>
                  <a:srgbClr val="8F58DB"/>
                </a:solidFill>
                <a:latin typeface="Rubik Medium"/>
                <a:cs typeface="Rubik Medium"/>
              </a:rPr>
              <a:t>with photonics</a:t>
            </a:r>
            <a:endParaRPr lang="pl-PL" sz="3000" spc="100">
              <a:solidFill>
                <a:srgbClr val="8F58DB"/>
              </a:solidFill>
              <a:latin typeface="Rubik Medium"/>
              <a:cs typeface="Rubik Medium"/>
            </a:endParaRPr>
          </a:p>
        </p:txBody>
      </p:sp>
      <p:sp>
        <p:nvSpPr>
          <p:cNvPr id="27" name="Prostokąt 26">
            <a:extLst>
              <a:ext uri="{FF2B5EF4-FFF2-40B4-BE49-F238E27FC236}">
                <a16:creationId xmlns:a16="http://schemas.microsoft.com/office/drawing/2014/main" id="{58460D68-04E1-438B-AF74-AE043347A7F6}"/>
              </a:ext>
            </a:extLst>
          </p:cNvPr>
          <p:cNvSpPr/>
          <p:nvPr/>
        </p:nvSpPr>
        <p:spPr>
          <a:xfrm>
            <a:off x="990904" y="4409146"/>
            <a:ext cx="10210188" cy="1232773"/>
          </a:xfrm>
          <a:prstGeom prst="rect">
            <a:avLst/>
          </a:prstGeom>
        </p:spPr>
        <p:txBody>
          <a:bodyPr wrap="square">
            <a:spAutoFit/>
          </a:bodyPr>
          <a:lstStyle/>
          <a:p>
            <a:pPr>
              <a:lnSpc>
                <a:spcPct val="107000"/>
              </a:lnSpc>
              <a:spcAft>
                <a:spcPts val="800"/>
              </a:spcAft>
            </a:pPr>
            <a:r>
              <a:rPr lang="pl-PL" sz="1400" i="1"/>
              <a:t>Photonics - </a:t>
            </a:r>
            <a:r>
              <a:rPr lang="en-US" sz="1400" i="1">
                <a:latin typeface="Rubik Light" panose="00000400000000000000" pitchFamily="2" charset="-79"/>
                <a:ea typeface="Calibri" panose="020F0502020204030204" pitchFamily="34" charset="0"/>
                <a:cs typeface="Rubik Light" panose="00000400000000000000" pitchFamily="2" charset="-79"/>
              </a:rPr>
              <a:t>the science of creating, manipulating, transmitting and detecting light that is literally everywhere, from smartphone displays to </a:t>
            </a:r>
            <a:r>
              <a:rPr lang="en-US" sz="1400" i="1" err="1">
                <a:latin typeface="Rubik Light" panose="00000400000000000000" pitchFamily="2" charset="-79"/>
                <a:ea typeface="Calibri" panose="020F0502020204030204" pitchFamily="34" charset="0"/>
                <a:cs typeface="Rubik Light" panose="00000400000000000000" pitchFamily="2" charset="-79"/>
              </a:rPr>
              <a:t>fibre</a:t>
            </a:r>
            <a:r>
              <a:rPr lang="en-US" sz="1400" i="1">
                <a:latin typeface="Rubik Light" panose="00000400000000000000" pitchFamily="2" charset="-79"/>
                <a:ea typeface="Calibri" panose="020F0502020204030204" pitchFamily="34" charset="0"/>
                <a:cs typeface="Rubik Light" panose="00000400000000000000" pitchFamily="2" charset="-79"/>
              </a:rPr>
              <a:t>-optic broadband to energy-saving LED lights to the laser surgery that saves our life.</a:t>
            </a:r>
            <a:r>
              <a:rPr lang="pl-PL" sz="1400" i="1">
                <a:latin typeface="Rubik Light" panose="00000400000000000000" pitchFamily="2" charset="-79"/>
                <a:ea typeface="Calibri" panose="020F0502020204030204" pitchFamily="34" charset="0"/>
                <a:cs typeface="Rubik Light" panose="00000400000000000000" pitchFamily="2" charset="-79"/>
              </a:rPr>
              <a:t> </a:t>
            </a:r>
            <a:r>
              <a:rPr lang="en-US" sz="1400" i="1"/>
              <a:t>As light particles (known as photons) replace electrons in many of our most important technologies, innovations already in the pipeline will improve healthcare, grow food, save energy, cut pollution, expand connectivity, transform manufacturing and usher in a new era of mobility. </a:t>
            </a:r>
            <a:r>
              <a:rPr lang="pl-PL" sz="1400" i="1">
                <a:latin typeface="Rubik Light" panose="00000400000000000000" pitchFamily="2" charset="-79"/>
                <a:ea typeface="Calibri" panose="020F0502020204030204" pitchFamily="34" charset="0"/>
                <a:cs typeface="Rubik Light" panose="00000400000000000000" pitchFamily="2" charset="-79"/>
              </a:rPr>
              <a:t>- </a:t>
            </a:r>
            <a:r>
              <a:rPr lang="en-US" sz="1400" err="1"/>
              <a:t>Europes</a:t>
            </a:r>
            <a:r>
              <a:rPr lang="en-US" sz="1400"/>
              <a:t>’ Age of Light!, Photonics21.</a:t>
            </a:r>
            <a:endParaRPr lang="en-US" sz="1400" i="1">
              <a:latin typeface="Rubik Light" panose="00000400000000000000" pitchFamily="2" charset="-79"/>
              <a:ea typeface="Calibri" panose="020F0502020204030204" pitchFamily="34" charset="0"/>
              <a:cs typeface="Rubik Light" panose="00000400000000000000" pitchFamily="2" charset="-79"/>
            </a:endParaRPr>
          </a:p>
        </p:txBody>
      </p:sp>
      <p:sp>
        <p:nvSpPr>
          <p:cNvPr id="3" name="pole tekstowe 19">
            <a:extLst>
              <a:ext uri="{FF2B5EF4-FFF2-40B4-BE49-F238E27FC236}">
                <a16:creationId xmlns:a16="http://schemas.microsoft.com/office/drawing/2014/main" id="{DC6732F9-38BF-28A3-6F76-A20A8E50434B}"/>
              </a:ext>
            </a:extLst>
          </p:cNvPr>
          <p:cNvSpPr txBox="1"/>
          <p:nvPr/>
        </p:nvSpPr>
        <p:spPr>
          <a:xfrm>
            <a:off x="2418735" y="427193"/>
            <a:ext cx="7443020"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b">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hangingPunct="1">
              <a:lnSpc>
                <a:spcPct val="90000"/>
              </a:lnSpc>
              <a:defRPr sz="3200">
                <a:solidFill>
                  <a:schemeClr val="accent1"/>
                </a:solidFill>
                <a:latin typeface="+mj-lt"/>
                <a:ea typeface="Times New Roman" panose="02020603050405020304" pitchFamily="18" charset="0"/>
                <a:cs typeface="Calibri Light"/>
              </a:defRPr>
            </a:lvl1pPr>
            <a:lvl2pPr indent="0">
              <a:lnSpc>
                <a:spcPct val="90000"/>
              </a:lnSpc>
              <a:defRPr sz="4400">
                <a:latin typeface="Calibri Light"/>
                <a:ea typeface="Calibri Light"/>
                <a:cs typeface="Calibri Light"/>
              </a:defRPr>
            </a:lvl2pPr>
            <a:lvl3pPr indent="0">
              <a:lnSpc>
                <a:spcPct val="90000"/>
              </a:lnSpc>
              <a:defRPr sz="4400">
                <a:latin typeface="Calibri Light"/>
                <a:ea typeface="Calibri Light"/>
                <a:cs typeface="Calibri Light"/>
              </a:defRPr>
            </a:lvl3pPr>
            <a:lvl4pPr indent="0">
              <a:lnSpc>
                <a:spcPct val="90000"/>
              </a:lnSpc>
              <a:defRPr sz="4400">
                <a:latin typeface="Calibri Light"/>
                <a:ea typeface="Calibri Light"/>
                <a:cs typeface="Calibri Light"/>
              </a:defRPr>
            </a:lvl4pPr>
            <a:lvl5pPr indent="0">
              <a:lnSpc>
                <a:spcPct val="90000"/>
              </a:lnSpc>
              <a:defRPr sz="4400">
                <a:latin typeface="Calibri Light"/>
                <a:ea typeface="Calibri Light"/>
                <a:cs typeface="Calibri Light"/>
              </a:defRPr>
            </a:lvl5pPr>
            <a:lvl6pPr indent="0">
              <a:lnSpc>
                <a:spcPct val="90000"/>
              </a:lnSpc>
              <a:defRPr sz="4400">
                <a:latin typeface="Calibri Light"/>
                <a:ea typeface="Calibri Light"/>
                <a:cs typeface="Calibri Light"/>
              </a:defRPr>
            </a:lvl6pPr>
            <a:lvl7pPr indent="0">
              <a:lnSpc>
                <a:spcPct val="90000"/>
              </a:lnSpc>
              <a:defRPr sz="4400">
                <a:latin typeface="Calibri Light"/>
                <a:ea typeface="Calibri Light"/>
                <a:cs typeface="Calibri Light"/>
              </a:defRPr>
            </a:lvl7pPr>
            <a:lvl8pPr indent="0">
              <a:lnSpc>
                <a:spcPct val="90000"/>
              </a:lnSpc>
              <a:defRPr sz="4400">
                <a:latin typeface="Calibri Light"/>
                <a:ea typeface="Calibri Light"/>
                <a:cs typeface="Calibri Light"/>
              </a:defRPr>
            </a:lvl8pPr>
            <a:lvl9pPr indent="0">
              <a:lnSpc>
                <a:spcPct val="90000"/>
              </a:lnSpc>
              <a:defRPr sz="4400">
                <a:latin typeface="Calibri Light"/>
                <a:ea typeface="Calibri Light"/>
                <a:cs typeface="Calibri Light"/>
              </a:defRPr>
            </a:lvl9pPr>
          </a:lstStyle>
          <a:p>
            <a:pPr algn="ctr"/>
            <a:r>
              <a:rPr lang="pl-PL" sz="2700"/>
              <a:t>MANTRA</a:t>
            </a:r>
            <a:endParaRPr lang="en-US" sz="27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20" name="pole tekstowe 20"/>
          <p:cNvSpPr txBox="1"/>
          <p:nvPr/>
        </p:nvSpPr>
        <p:spPr>
          <a:xfrm>
            <a:off x="2236218" y="1985415"/>
            <a:ext cx="7719557" cy="31450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lgn="ctr">
              <a:lnSpc>
                <a:spcPts val="2400"/>
              </a:lnSpc>
              <a:spcBef>
                <a:spcPts val="600"/>
              </a:spcBef>
              <a:spcAft>
                <a:spcPts val="600"/>
              </a:spcAft>
              <a:defRPr sz="1600">
                <a:solidFill>
                  <a:srgbClr val="171219"/>
                </a:solidFill>
                <a:latin typeface="Rubik Light"/>
                <a:ea typeface="Rubik Light"/>
                <a:cs typeface="Rubik Light"/>
                <a:sym typeface="Rubik Light"/>
              </a:defRPr>
            </a:pPr>
            <a:r>
              <a:rPr lang="pl-PL" sz="1600" dirty="0">
                <a:solidFill>
                  <a:srgbClr val="7B3CD2"/>
                </a:solidFill>
                <a:latin typeface="Rubik Light"/>
                <a:cs typeface="Rubik Light"/>
              </a:rPr>
              <a:t>I</a:t>
            </a:r>
            <a:r>
              <a:rPr lang="en-US" sz="1600" dirty="0">
                <a:solidFill>
                  <a:srgbClr val="7B3CD2"/>
                </a:solidFill>
                <a:latin typeface="Rubik Light"/>
                <a:cs typeface="Rubik Light"/>
              </a:rPr>
              <a:t>n max </a:t>
            </a:r>
            <a:r>
              <a:rPr lang="pl-PL" sz="1600" dirty="0">
                <a:solidFill>
                  <a:srgbClr val="7B3CD2"/>
                </a:solidFill>
                <a:latin typeface="Rubik Light"/>
                <a:cs typeface="Rubik Light"/>
              </a:rPr>
              <a:t>2</a:t>
            </a:r>
            <a:r>
              <a:rPr lang="en-US" sz="1600" dirty="0">
                <a:solidFill>
                  <a:srgbClr val="7B3CD2"/>
                </a:solidFill>
                <a:latin typeface="Rubik Light"/>
                <a:cs typeface="Rubik Light"/>
              </a:rPr>
              <a:t>-</a:t>
            </a:r>
            <a:r>
              <a:rPr lang="pl-PL" sz="1600" dirty="0">
                <a:solidFill>
                  <a:srgbClr val="7B3CD2"/>
                </a:solidFill>
                <a:latin typeface="Rubik Light"/>
                <a:cs typeface="Rubik Light"/>
              </a:rPr>
              <a:t>4</a:t>
            </a:r>
            <a:r>
              <a:rPr lang="en-US" sz="1600" dirty="0">
                <a:solidFill>
                  <a:srgbClr val="7B3CD2"/>
                </a:solidFill>
                <a:latin typeface="Rubik Light"/>
                <a:cs typeface="Rubik Light"/>
              </a:rPr>
              <a:t> sentences </a:t>
            </a:r>
            <a:r>
              <a:rPr lang="pl-PL" sz="1600" dirty="0">
                <a:solidFill>
                  <a:srgbClr val="7B3CD2"/>
                </a:solidFill>
                <a:latin typeface="Rubik Light"/>
                <a:cs typeface="Rubik Light"/>
              </a:rPr>
              <a:t>for </a:t>
            </a:r>
            <a:r>
              <a:rPr lang="pl-PL" sz="1600" dirty="0" err="1">
                <a:solidFill>
                  <a:srgbClr val="7B3CD2"/>
                </a:solidFill>
                <a:latin typeface="Rubik Light"/>
                <a:cs typeface="Rubik Light"/>
              </a:rPr>
              <a:t>each</a:t>
            </a:r>
            <a:r>
              <a:rPr lang="pl-PL" sz="1600" dirty="0">
                <a:solidFill>
                  <a:srgbClr val="7B3CD2"/>
                </a:solidFill>
                <a:latin typeface="Rubik Light"/>
                <a:cs typeface="Rubik Light"/>
              </a:rPr>
              <a:t> point </a:t>
            </a:r>
            <a:r>
              <a:rPr lang="pl-PL" sz="1600" dirty="0" err="1">
                <a:solidFill>
                  <a:srgbClr val="7B3CD2"/>
                </a:solidFill>
                <a:latin typeface="Rubik Light"/>
                <a:cs typeface="Rubik Light"/>
              </a:rPr>
              <a:t>describe</a:t>
            </a:r>
            <a:r>
              <a:rPr lang="en-US" sz="1600" dirty="0">
                <a:solidFill>
                  <a:srgbClr val="7B3CD2"/>
                </a:solidFill>
                <a:latin typeface="Rubik Light"/>
                <a:cs typeface="Rubik Light"/>
              </a:rPr>
              <a:t>:</a:t>
            </a:r>
          </a:p>
          <a:p>
            <a:pPr marL="285750" indent="-285750">
              <a:lnSpc>
                <a:spcPts val="2400"/>
              </a:lnSpc>
              <a:spcBef>
                <a:spcPts val="600"/>
              </a:spcBef>
              <a:spcAft>
                <a:spcPts val="600"/>
              </a:spcAft>
              <a:buFont typeface="Arial" panose="020B0604020202020204" pitchFamily="34" charset="0"/>
              <a:buChar char="•"/>
              <a:defRPr sz="1600">
                <a:solidFill>
                  <a:srgbClr val="171219"/>
                </a:solidFill>
                <a:latin typeface="Rubik Light"/>
                <a:ea typeface="Rubik Light"/>
                <a:cs typeface="Rubik Light"/>
                <a:sym typeface="Rubik Light"/>
              </a:defRPr>
            </a:pPr>
            <a:r>
              <a:rPr lang="pl-PL" sz="1600" dirty="0" err="1">
                <a:solidFill>
                  <a:srgbClr val="171219"/>
                </a:solidFill>
                <a:latin typeface="Rubik Light"/>
                <a:cs typeface="Rubik Light"/>
              </a:rPr>
              <a:t>Who</a:t>
            </a:r>
            <a:r>
              <a:rPr lang="pl-PL" sz="1600" dirty="0">
                <a:solidFill>
                  <a:srgbClr val="171219"/>
                </a:solidFill>
                <a:latin typeface="Rubik Light"/>
                <a:cs typeface="Rubik Light"/>
              </a:rPr>
              <a:t> </a:t>
            </a:r>
            <a:r>
              <a:rPr lang="pl-PL" sz="1600" dirty="0" err="1">
                <a:solidFill>
                  <a:srgbClr val="171219"/>
                </a:solidFill>
                <a:latin typeface="Rubik Light"/>
                <a:cs typeface="Rubik Light"/>
              </a:rPr>
              <a:t>are</a:t>
            </a:r>
            <a:r>
              <a:rPr lang="pl-PL" sz="1600" dirty="0">
                <a:solidFill>
                  <a:srgbClr val="171219"/>
                </a:solidFill>
                <a:latin typeface="Rubik Light"/>
                <a:cs typeface="Rubik Light"/>
              </a:rPr>
              <a:t> </a:t>
            </a:r>
            <a:r>
              <a:rPr lang="pl-PL" sz="1600" dirty="0" err="1">
                <a:solidFill>
                  <a:srgbClr val="171219"/>
                </a:solidFill>
                <a:latin typeface="Rubik Light"/>
                <a:cs typeface="Rubik Light"/>
              </a:rPr>
              <a:t>you</a:t>
            </a:r>
            <a:r>
              <a:rPr lang="pl-PL" sz="1600" dirty="0">
                <a:solidFill>
                  <a:srgbClr val="171219"/>
                </a:solidFill>
                <a:latin typeface="Rubik Light"/>
                <a:cs typeface="Rubik Light"/>
              </a:rPr>
              <a:t> and w</a:t>
            </a:r>
            <a:r>
              <a:rPr lang="en-US" sz="1600" dirty="0">
                <a:solidFill>
                  <a:srgbClr val="171219"/>
                </a:solidFill>
                <a:latin typeface="Rubik Light"/>
                <a:cs typeface="Rubik Light"/>
              </a:rPr>
              <a:t>hat </a:t>
            </a:r>
            <a:r>
              <a:rPr lang="pl-PL" sz="1600" dirty="0" err="1">
                <a:solidFill>
                  <a:srgbClr val="171219"/>
                </a:solidFill>
                <a:latin typeface="Rubik Light"/>
                <a:cs typeface="Rubik Light"/>
              </a:rPr>
              <a:t>is</a:t>
            </a:r>
            <a:r>
              <a:rPr lang="pl-PL" sz="1600" dirty="0">
                <a:solidFill>
                  <a:srgbClr val="171219"/>
                </a:solidFill>
                <a:latin typeface="Rubik Light"/>
                <a:cs typeface="Rubik Light"/>
              </a:rPr>
              <a:t> </a:t>
            </a:r>
            <a:r>
              <a:rPr lang="pl-PL" sz="1600" dirty="0" err="1">
                <a:solidFill>
                  <a:srgbClr val="171219"/>
                </a:solidFill>
                <a:latin typeface="Rubik Light"/>
                <a:cs typeface="Rubik Light"/>
              </a:rPr>
              <a:t>your</a:t>
            </a:r>
            <a:r>
              <a:rPr lang="pl-PL" sz="1600" dirty="0">
                <a:solidFill>
                  <a:srgbClr val="171219"/>
                </a:solidFill>
                <a:latin typeface="Rubik Light"/>
                <a:cs typeface="Rubik Light"/>
              </a:rPr>
              <a:t> </a:t>
            </a:r>
            <a:r>
              <a:rPr lang="pl-PL" sz="1600" dirty="0" err="1">
                <a:solidFill>
                  <a:srgbClr val="171219"/>
                </a:solidFill>
                <a:latin typeface="Rubik Light"/>
                <a:cs typeface="Rubik Light"/>
              </a:rPr>
              <a:t>expertiese</a:t>
            </a:r>
            <a:r>
              <a:rPr lang="pl-PL" sz="1600" dirty="0">
                <a:solidFill>
                  <a:srgbClr val="171219"/>
                </a:solidFill>
                <a:latin typeface="Rubik Light"/>
                <a:cs typeface="Rubik Light"/>
              </a:rPr>
              <a:t>?</a:t>
            </a:r>
            <a:r>
              <a:rPr lang="en-US" sz="1600" dirty="0">
                <a:solidFill>
                  <a:srgbClr val="171219"/>
                </a:solidFill>
                <a:latin typeface="Rubik Light"/>
                <a:cs typeface="Rubik Light"/>
              </a:rPr>
              <a:t> </a:t>
            </a:r>
            <a:endParaRPr lang="pl-PL" sz="1600" dirty="0">
              <a:solidFill>
                <a:srgbClr val="171219"/>
              </a:solidFill>
              <a:latin typeface="Rubik Light"/>
              <a:cs typeface="Rubik Light"/>
            </a:endParaRPr>
          </a:p>
          <a:p>
            <a:pPr marL="285750" indent="-285750">
              <a:lnSpc>
                <a:spcPts val="2400"/>
              </a:lnSpc>
              <a:spcBef>
                <a:spcPts val="600"/>
              </a:spcBef>
              <a:spcAft>
                <a:spcPts val="600"/>
              </a:spcAft>
              <a:buFont typeface="Arial" panose="020B0604020202020204" pitchFamily="34" charset="0"/>
              <a:buChar char="•"/>
              <a:defRPr sz="1600">
                <a:solidFill>
                  <a:srgbClr val="171219"/>
                </a:solidFill>
                <a:latin typeface="Rubik Light"/>
                <a:ea typeface="Rubik Light"/>
                <a:cs typeface="Rubik Light"/>
                <a:sym typeface="Rubik Light"/>
              </a:defRPr>
            </a:pPr>
            <a:r>
              <a:rPr lang="pl-PL" sz="1600" dirty="0">
                <a:solidFill>
                  <a:srgbClr val="171219"/>
                </a:solidFill>
                <a:latin typeface="Rubik Light"/>
                <a:cs typeface="Rubik Light"/>
              </a:rPr>
              <a:t>W</a:t>
            </a:r>
            <a:r>
              <a:rPr lang="en-US" sz="1600" dirty="0">
                <a:solidFill>
                  <a:srgbClr val="171219"/>
                </a:solidFill>
                <a:latin typeface="Rubik Light"/>
                <a:cs typeface="Rubik Light"/>
              </a:rPr>
              <a:t>hat problem do you solve?</a:t>
            </a:r>
            <a:endParaRPr lang="pl-PL" sz="1600" dirty="0">
              <a:solidFill>
                <a:srgbClr val="171219"/>
              </a:solidFill>
              <a:latin typeface="Rubik Light"/>
              <a:cs typeface="Rubik Light"/>
            </a:endParaRPr>
          </a:p>
          <a:p>
            <a:pPr marL="285750" indent="-285750">
              <a:lnSpc>
                <a:spcPts val="2400"/>
              </a:lnSpc>
              <a:spcBef>
                <a:spcPts val="600"/>
              </a:spcBef>
              <a:spcAft>
                <a:spcPts val="600"/>
              </a:spcAft>
              <a:buFont typeface="Arial" panose="020B0604020202020204" pitchFamily="34" charset="0"/>
              <a:buChar char="•"/>
              <a:defRPr sz="1600">
                <a:solidFill>
                  <a:srgbClr val="171219"/>
                </a:solidFill>
                <a:latin typeface="Rubik Light"/>
                <a:ea typeface="Rubik Light"/>
                <a:cs typeface="Rubik Light"/>
                <a:sym typeface="Rubik Light"/>
              </a:defRPr>
            </a:pPr>
            <a:r>
              <a:rPr lang="pl-PL" sz="1600" dirty="0">
                <a:solidFill>
                  <a:srgbClr val="171219"/>
                </a:solidFill>
                <a:latin typeface="Rubik Light"/>
                <a:cs typeface="Rubik Light"/>
              </a:rPr>
              <a:t>How do </a:t>
            </a:r>
            <a:r>
              <a:rPr lang="pl-PL" sz="1600" dirty="0" err="1">
                <a:solidFill>
                  <a:srgbClr val="171219"/>
                </a:solidFill>
                <a:latin typeface="Rubik Light"/>
                <a:cs typeface="Rubik Light"/>
              </a:rPr>
              <a:t>you</a:t>
            </a:r>
            <a:r>
              <a:rPr lang="pl-PL" sz="1600" dirty="0">
                <a:solidFill>
                  <a:srgbClr val="171219"/>
                </a:solidFill>
                <a:latin typeface="Rubik Light"/>
                <a:cs typeface="Rubik Light"/>
              </a:rPr>
              <a:t> </a:t>
            </a:r>
            <a:r>
              <a:rPr lang="pl-PL" sz="1600" dirty="0" err="1">
                <a:solidFill>
                  <a:srgbClr val="171219"/>
                </a:solidFill>
                <a:latin typeface="Rubik Light"/>
                <a:cs typeface="Rubik Light"/>
              </a:rPr>
              <a:t>know</a:t>
            </a:r>
            <a:r>
              <a:rPr lang="pl-PL" sz="1600" dirty="0">
                <a:solidFill>
                  <a:srgbClr val="171219"/>
                </a:solidFill>
                <a:latin typeface="Rubik Light"/>
                <a:cs typeface="Rubik Light"/>
              </a:rPr>
              <a:t> </a:t>
            </a:r>
            <a:r>
              <a:rPr lang="pl-PL" sz="1600" dirty="0" err="1">
                <a:solidFill>
                  <a:srgbClr val="171219"/>
                </a:solidFill>
                <a:latin typeface="Rubik Light"/>
                <a:cs typeface="Rubik Light"/>
              </a:rPr>
              <a:t>that</a:t>
            </a:r>
            <a:r>
              <a:rPr lang="pl-PL" sz="1600" dirty="0">
                <a:solidFill>
                  <a:srgbClr val="171219"/>
                </a:solidFill>
                <a:latin typeface="Rubik Light"/>
                <a:cs typeface="Rubik Light"/>
              </a:rPr>
              <a:t> </a:t>
            </a:r>
            <a:r>
              <a:rPr lang="pl-PL" sz="1600" dirty="0" err="1">
                <a:solidFill>
                  <a:srgbClr val="171219"/>
                </a:solidFill>
                <a:latin typeface="Rubik Light"/>
                <a:cs typeface="Rubik Light"/>
              </a:rPr>
              <a:t>there</a:t>
            </a:r>
            <a:r>
              <a:rPr lang="pl-PL" sz="1600" dirty="0">
                <a:solidFill>
                  <a:srgbClr val="171219"/>
                </a:solidFill>
                <a:latin typeface="Rubik Light"/>
                <a:cs typeface="Rubik Light"/>
              </a:rPr>
              <a:t> </a:t>
            </a:r>
            <a:r>
              <a:rPr lang="pl-PL" sz="1600" dirty="0" err="1">
                <a:solidFill>
                  <a:srgbClr val="171219"/>
                </a:solidFill>
                <a:latin typeface="Rubik Light"/>
                <a:cs typeface="Rubik Light"/>
              </a:rPr>
              <a:t>is</a:t>
            </a:r>
            <a:r>
              <a:rPr lang="pl-PL" sz="1600" dirty="0">
                <a:solidFill>
                  <a:srgbClr val="171219"/>
                </a:solidFill>
                <a:latin typeface="Rubik Light"/>
                <a:cs typeface="Rubik Light"/>
              </a:rPr>
              <a:t> a problem? </a:t>
            </a:r>
          </a:p>
          <a:p>
            <a:pPr marL="285750" indent="-285750">
              <a:lnSpc>
                <a:spcPts val="2400"/>
              </a:lnSpc>
              <a:spcBef>
                <a:spcPts val="600"/>
              </a:spcBef>
              <a:spcAft>
                <a:spcPts val="600"/>
              </a:spcAft>
              <a:buFont typeface="Arial" panose="020B0604020202020204" pitchFamily="34" charset="0"/>
              <a:buChar char="•"/>
              <a:defRPr sz="1600">
                <a:solidFill>
                  <a:srgbClr val="171219"/>
                </a:solidFill>
                <a:latin typeface="Rubik Light"/>
                <a:ea typeface="Rubik Light"/>
                <a:cs typeface="Rubik Light"/>
                <a:sym typeface="Rubik Light"/>
              </a:defRPr>
            </a:pPr>
            <a:r>
              <a:rPr lang="en-US" sz="1600" dirty="0">
                <a:solidFill>
                  <a:srgbClr val="171219"/>
                </a:solidFill>
                <a:latin typeface="Rubik Light"/>
                <a:cs typeface="Rubik Light"/>
              </a:rPr>
              <a:t>Why solving the problem is impactful and important for the future?</a:t>
            </a:r>
            <a:endParaRPr lang="pl-PL" sz="1600" dirty="0">
              <a:solidFill>
                <a:srgbClr val="171219"/>
              </a:solidFill>
              <a:latin typeface="Rubik Light"/>
              <a:cs typeface="Rubik Light"/>
            </a:endParaRPr>
          </a:p>
          <a:p>
            <a:pPr marL="285750" indent="-285750">
              <a:lnSpc>
                <a:spcPts val="2400"/>
              </a:lnSpc>
              <a:spcBef>
                <a:spcPts val="600"/>
              </a:spcBef>
              <a:spcAft>
                <a:spcPts val="600"/>
              </a:spcAft>
              <a:buFont typeface="Arial" panose="020B0604020202020204" pitchFamily="34" charset="0"/>
              <a:buChar char="•"/>
              <a:defRPr sz="1600">
                <a:solidFill>
                  <a:srgbClr val="171219"/>
                </a:solidFill>
                <a:latin typeface="Rubik Light"/>
                <a:ea typeface="Rubik Light"/>
                <a:cs typeface="Rubik Light"/>
                <a:sym typeface="Rubik Light"/>
              </a:defRPr>
            </a:pPr>
            <a:r>
              <a:rPr lang="en-US" sz="1600" dirty="0">
                <a:solidFill>
                  <a:srgbClr val="171219"/>
                </a:solidFill>
                <a:latin typeface="Rubik Light"/>
                <a:cs typeface="Rubik Light"/>
              </a:rPr>
              <a:t>Why do you stand out and why you will succeed?</a:t>
            </a:r>
            <a:endParaRPr lang="pl-PL" sz="1600" dirty="0">
              <a:solidFill>
                <a:srgbClr val="171219"/>
              </a:solidFill>
              <a:latin typeface="Rubik Light"/>
              <a:cs typeface="Rubik Light"/>
            </a:endParaRPr>
          </a:p>
          <a:p>
            <a:pPr marL="285750" indent="-285750">
              <a:lnSpc>
                <a:spcPts val="2400"/>
              </a:lnSpc>
              <a:spcBef>
                <a:spcPts val="600"/>
              </a:spcBef>
              <a:spcAft>
                <a:spcPts val="600"/>
              </a:spcAft>
              <a:buFont typeface="Arial" panose="020B0604020202020204" pitchFamily="34" charset="0"/>
              <a:buChar char="•"/>
              <a:defRPr sz="1600">
                <a:solidFill>
                  <a:srgbClr val="171219"/>
                </a:solidFill>
                <a:latin typeface="Rubik Light"/>
                <a:ea typeface="Rubik Light"/>
                <a:cs typeface="Rubik Light"/>
                <a:sym typeface="Rubik Light"/>
              </a:defRPr>
            </a:pPr>
            <a:r>
              <a:rPr lang="en-US" sz="1600" dirty="0">
                <a:solidFill>
                  <a:srgbClr val="171219"/>
                </a:solidFill>
                <a:latin typeface="Rubik Light"/>
                <a:cs typeface="Rubik Light"/>
              </a:rPr>
              <a:t>Why do you need a partner/investor and cash?</a:t>
            </a:r>
          </a:p>
        </p:txBody>
      </p:sp>
      <p:sp>
        <p:nvSpPr>
          <p:cNvPr id="2" name="pole tekstowe 19">
            <a:extLst>
              <a:ext uri="{FF2B5EF4-FFF2-40B4-BE49-F238E27FC236}">
                <a16:creationId xmlns:a16="http://schemas.microsoft.com/office/drawing/2014/main" id="{3F54A39E-765E-6394-7976-683D5670C786}"/>
              </a:ext>
            </a:extLst>
          </p:cNvPr>
          <p:cNvSpPr txBox="1"/>
          <p:nvPr/>
        </p:nvSpPr>
        <p:spPr>
          <a:xfrm>
            <a:off x="2418735" y="427193"/>
            <a:ext cx="7443020"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b">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hangingPunct="1">
              <a:lnSpc>
                <a:spcPct val="90000"/>
              </a:lnSpc>
              <a:defRPr sz="3200">
                <a:solidFill>
                  <a:schemeClr val="accent1"/>
                </a:solidFill>
                <a:latin typeface="+mj-lt"/>
                <a:ea typeface="Times New Roman" panose="02020603050405020304" pitchFamily="18" charset="0"/>
                <a:cs typeface="Calibri Light"/>
              </a:defRPr>
            </a:lvl1pPr>
            <a:lvl2pPr indent="0">
              <a:lnSpc>
                <a:spcPct val="90000"/>
              </a:lnSpc>
              <a:defRPr sz="4400">
                <a:latin typeface="Calibri Light"/>
                <a:ea typeface="Calibri Light"/>
                <a:cs typeface="Calibri Light"/>
              </a:defRPr>
            </a:lvl2pPr>
            <a:lvl3pPr indent="0">
              <a:lnSpc>
                <a:spcPct val="90000"/>
              </a:lnSpc>
              <a:defRPr sz="4400">
                <a:latin typeface="Calibri Light"/>
                <a:ea typeface="Calibri Light"/>
                <a:cs typeface="Calibri Light"/>
              </a:defRPr>
            </a:lvl3pPr>
            <a:lvl4pPr indent="0">
              <a:lnSpc>
                <a:spcPct val="90000"/>
              </a:lnSpc>
              <a:defRPr sz="4400">
                <a:latin typeface="Calibri Light"/>
                <a:ea typeface="Calibri Light"/>
                <a:cs typeface="Calibri Light"/>
              </a:defRPr>
            </a:lvl4pPr>
            <a:lvl5pPr indent="0">
              <a:lnSpc>
                <a:spcPct val="90000"/>
              </a:lnSpc>
              <a:defRPr sz="4400">
                <a:latin typeface="Calibri Light"/>
                <a:ea typeface="Calibri Light"/>
                <a:cs typeface="Calibri Light"/>
              </a:defRPr>
            </a:lvl5pPr>
            <a:lvl6pPr indent="0">
              <a:lnSpc>
                <a:spcPct val="90000"/>
              </a:lnSpc>
              <a:defRPr sz="4400">
                <a:latin typeface="Calibri Light"/>
                <a:ea typeface="Calibri Light"/>
                <a:cs typeface="Calibri Light"/>
              </a:defRPr>
            </a:lvl6pPr>
            <a:lvl7pPr indent="0">
              <a:lnSpc>
                <a:spcPct val="90000"/>
              </a:lnSpc>
              <a:defRPr sz="4400">
                <a:latin typeface="Calibri Light"/>
                <a:ea typeface="Calibri Light"/>
                <a:cs typeface="Calibri Light"/>
              </a:defRPr>
            </a:lvl7pPr>
            <a:lvl8pPr indent="0">
              <a:lnSpc>
                <a:spcPct val="90000"/>
              </a:lnSpc>
              <a:defRPr sz="4400">
                <a:latin typeface="Calibri Light"/>
                <a:ea typeface="Calibri Light"/>
                <a:cs typeface="Calibri Light"/>
              </a:defRPr>
            </a:lvl8pPr>
            <a:lvl9pPr indent="0">
              <a:lnSpc>
                <a:spcPct val="90000"/>
              </a:lnSpc>
              <a:defRPr sz="4400">
                <a:latin typeface="Calibri Light"/>
                <a:ea typeface="Calibri Light"/>
                <a:cs typeface="Calibri Light"/>
              </a:defRPr>
            </a:lvl9pPr>
          </a:lstStyle>
          <a:p>
            <a:r>
              <a:rPr lang="pl-PL" sz="2700"/>
              <a:t>ELEVATOR PITCH </a:t>
            </a:r>
            <a:endParaRPr lang="en-US" sz="2700"/>
          </a:p>
        </p:txBody>
      </p:sp>
    </p:spTree>
  </p:cSld>
  <p:clrMapOvr>
    <a:overrideClrMapping bg1="lt1" tx1="dk1" bg2="lt2" tx2="dk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7"/>
            <a:ext cx="10448924" cy="1655763"/>
          </a:xfrm>
        </p:spPr>
        <p:txBody>
          <a:bodyPr>
            <a:normAutofit/>
          </a:bodyPr>
          <a:lstStyle/>
          <a:p>
            <a:pPr marL="342900" indent="-342900">
              <a:spcBef>
                <a:spcPts val="600"/>
              </a:spcBef>
              <a:spcAft>
                <a:spcPts val="600"/>
              </a:spcAft>
              <a:buFont typeface="Arial" panose="020B0604020202020204" pitchFamily="34" charset="0"/>
              <a:buChar char="•"/>
            </a:pPr>
            <a:r>
              <a:rPr lang="pl-PL" sz="1600">
                <a:effectLst/>
                <a:latin typeface="+mn-lt"/>
                <a:ea typeface="Times New Roman" panose="02020603050405020304" pitchFamily="18" charset="0"/>
              </a:rPr>
              <a:t>W</a:t>
            </a:r>
            <a:r>
              <a:rPr lang="en-US" sz="1600">
                <a:effectLst/>
                <a:latin typeface="+mn-lt"/>
                <a:ea typeface="Times New Roman" panose="02020603050405020304" pitchFamily="18" charset="0"/>
              </a:rPr>
              <a:t>hat are the key competences </a:t>
            </a:r>
            <a:r>
              <a:rPr lang="pl-PL" sz="1600">
                <a:latin typeface="+mn-lt"/>
                <a:ea typeface="Times New Roman" panose="02020603050405020304" pitchFamily="18" charset="0"/>
              </a:rPr>
              <a:t>of the </a:t>
            </a:r>
            <a:r>
              <a:rPr lang="en-US" sz="1600">
                <a:latin typeface="+mn-lt"/>
                <a:ea typeface="Times New Roman" panose="02020603050405020304" pitchFamily="18" charset="0"/>
              </a:rPr>
              <a:t>current</a:t>
            </a:r>
            <a:r>
              <a:rPr lang="pl-PL" sz="1600">
                <a:latin typeface="+mn-lt"/>
                <a:ea typeface="Times New Roman" panose="02020603050405020304" pitchFamily="18" charset="0"/>
              </a:rPr>
              <a:t> team </a:t>
            </a:r>
            <a:r>
              <a:rPr lang="en-US" sz="1600">
                <a:effectLst/>
                <a:latin typeface="+mn-lt"/>
                <a:ea typeface="Times New Roman" panose="02020603050405020304" pitchFamily="18" charset="0"/>
              </a:rPr>
              <a:t>and relevance to the company product / strategy</a:t>
            </a:r>
            <a:r>
              <a:rPr lang="pl-PL" sz="1600">
                <a:effectLst/>
                <a:latin typeface="+mn-lt"/>
                <a:ea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makes your team stand out? </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Future team –  who and why you need to hire?</a:t>
            </a:r>
            <a:endParaRPr lang="pl-PL" sz="1600">
              <a:effectLst/>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latin typeface="+mn-lt"/>
                <a:ea typeface="Calibri" panose="020F0502020204030204" pitchFamily="34" charset="0"/>
              </a:rPr>
              <a:t>Do you have mentors or an advisory board?</a:t>
            </a:r>
            <a:br>
              <a:rPr lang="en-US" sz="1600">
                <a:effectLst/>
                <a:latin typeface="+mn-lt"/>
                <a:ea typeface="Calibri" panose="020F0502020204030204" pitchFamily="34" charset="0"/>
              </a:rPr>
            </a:br>
            <a:endParaRPr lang="en-US" sz="1600">
              <a:latin typeface="+mn-lt"/>
            </a:endParaRPr>
          </a:p>
        </p:txBody>
      </p:sp>
      <p:sp>
        <p:nvSpPr>
          <p:cNvPr id="6" name="pole tekstowe 19">
            <a:extLst>
              <a:ext uri="{FF2B5EF4-FFF2-40B4-BE49-F238E27FC236}">
                <a16:creationId xmlns:a16="http://schemas.microsoft.com/office/drawing/2014/main" id="{8E82F83F-A7E1-9109-C05E-94E4848B974E}"/>
              </a:ext>
            </a:extLst>
          </p:cNvPr>
          <p:cNvSpPr txBox="1"/>
          <p:nvPr/>
        </p:nvSpPr>
        <p:spPr>
          <a:xfrm>
            <a:off x="2418735" y="427193"/>
            <a:ext cx="7443020"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b">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hangingPunct="1">
              <a:lnSpc>
                <a:spcPct val="90000"/>
              </a:lnSpc>
              <a:defRPr sz="3200">
                <a:solidFill>
                  <a:schemeClr val="accent1"/>
                </a:solidFill>
                <a:latin typeface="+mj-lt"/>
                <a:ea typeface="Times New Roman" panose="02020603050405020304" pitchFamily="18" charset="0"/>
                <a:cs typeface="Calibri Light"/>
              </a:defRPr>
            </a:lvl1pPr>
            <a:lvl2pPr indent="0">
              <a:lnSpc>
                <a:spcPct val="90000"/>
              </a:lnSpc>
              <a:defRPr sz="4400">
                <a:latin typeface="Calibri Light"/>
                <a:ea typeface="Calibri Light"/>
                <a:cs typeface="Calibri Light"/>
              </a:defRPr>
            </a:lvl2pPr>
            <a:lvl3pPr indent="0">
              <a:lnSpc>
                <a:spcPct val="90000"/>
              </a:lnSpc>
              <a:defRPr sz="4400">
                <a:latin typeface="Calibri Light"/>
                <a:ea typeface="Calibri Light"/>
                <a:cs typeface="Calibri Light"/>
              </a:defRPr>
            </a:lvl3pPr>
            <a:lvl4pPr indent="0">
              <a:lnSpc>
                <a:spcPct val="90000"/>
              </a:lnSpc>
              <a:defRPr sz="4400">
                <a:latin typeface="Calibri Light"/>
                <a:ea typeface="Calibri Light"/>
                <a:cs typeface="Calibri Light"/>
              </a:defRPr>
            </a:lvl4pPr>
            <a:lvl5pPr indent="0">
              <a:lnSpc>
                <a:spcPct val="90000"/>
              </a:lnSpc>
              <a:defRPr sz="4400">
                <a:latin typeface="Calibri Light"/>
                <a:ea typeface="Calibri Light"/>
                <a:cs typeface="Calibri Light"/>
              </a:defRPr>
            </a:lvl5pPr>
            <a:lvl6pPr indent="0">
              <a:lnSpc>
                <a:spcPct val="90000"/>
              </a:lnSpc>
              <a:defRPr sz="4400">
                <a:latin typeface="Calibri Light"/>
                <a:ea typeface="Calibri Light"/>
                <a:cs typeface="Calibri Light"/>
              </a:defRPr>
            </a:lvl6pPr>
            <a:lvl7pPr indent="0">
              <a:lnSpc>
                <a:spcPct val="90000"/>
              </a:lnSpc>
              <a:defRPr sz="4400">
                <a:latin typeface="Calibri Light"/>
                <a:ea typeface="Calibri Light"/>
                <a:cs typeface="Calibri Light"/>
              </a:defRPr>
            </a:lvl7pPr>
            <a:lvl8pPr indent="0">
              <a:lnSpc>
                <a:spcPct val="90000"/>
              </a:lnSpc>
              <a:defRPr sz="4400">
                <a:latin typeface="Calibri Light"/>
                <a:ea typeface="Calibri Light"/>
                <a:cs typeface="Calibri Light"/>
              </a:defRPr>
            </a:lvl8pPr>
            <a:lvl9pPr indent="0">
              <a:lnSpc>
                <a:spcPct val="90000"/>
              </a:lnSpc>
              <a:defRPr sz="4400">
                <a:latin typeface="Calibri Light"/>
                <a:ea typeface="Calibri Light"/>
                <a:cs typeface="Calibri Light"/>
              </a:defRPr>
            </a:lvl9pPr>
          </a:lstStyle>
          <a:p>
            <a:r>
              <a:rPr lang="en-US" sz="2700"/>
              <a:t>TEAM – Why You Are The Right Team?</a:t>
            </a:r>
          </a:p>
        </p:txBody>
      </p:sp>
    </p:spTree>
    <p:extLst>
      <p:ext uri="{BB962C8B-B14F-4D97-AF65-F5344CB8AC3E}">
        <p14:creationId xmlns:p14="http://schemas.microsoft.com/office/powerpoint/2010/main" val="24612472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problem do you address?</a:t>
            </a:r>
            <a:endParaRPr lang="pl-PL" sz="1600">
              <a:effectLst/>
              <a:latin typeface="+mn-lt"/>
              <a:ea typeface="Times New Roman" panose="02020603050405020304" pitchFamily="18" charset="0"/>
            </a:endParaRPr>
          </a:p>
          <a:p>
            <a:pPr>
              <a:spcBef>
                <a:spcPts val="600"/>
              </a:spcBef>
              <a:spcAft>
                <a:spcPts val="600"/>
              </a:spcAft>
            </a:pPr>
            <a:r>
              <a:rPr lang="pl-PL" sz="1600">
                <a:latin typeface="+mn-lt"/>
                <a:ea typeface="Times New Roman" panose="02020603050405020304" pitchFamily="18" charset="0"/>
              </a:rPr>
              <a:t>	- </a:t>
            </a:r>
            <a:r>
              <a:rPr lang="en-US" sz="1600">
                <a:effectLst/>
                <a:latin typeface="+mn-lt"/>
                <a:ea typeface="Times New Roman" panose="02020603050405020304" pitchFamily="18" charset="0"/>
              </a:rPr>
              <a:t>Defined, quantified, with examples of consequences for defined market players.</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solution do you bring? </a:t>
            </a:r>
            <a:endParaRPr lang="pl-PL" sz="1600">
              <a:latin typeface="+mn-lt"/>
              <a:ea typeface="Times New Roman" panose="02020603050405020304" pitchFamily="18" charset="0"/>
            </a:endParaRPr>
          </a:p>
          <a:p>
            <a:pPr lvl="1" indent="0">
              <a:spcBef>
                <a:spcPts val="600"/>
              </a:spcBef>
              <a:spcAft>
                <a:spcPts val="600"/>
              </a:spcAft>
            </a:pPr>
            <a:r>
              <a:rPr lang="pl-PL" sz="1600">
                <a:effectLst/>
                <a:latin typeface="+mn-lt"/>
                <a:ea typeface="Times New Roman" panose="02020603050405020304" pitchFamily="18" charset="0"/>
              </a:rPr>
              <a:t>	- </a:t>
            </a:r>
            <a:r>
              <a:rPr lang="en-US" sz="1600">
                <a:effectLst/>
                <a:latin typeface="+mn-lt"/>
                <a:ea typeface="Times New Roman" panose="02020603050405020304" pitchFamily="18" charset="0"/>
              </a:rPr>
              <a:t>How the market players benefit, what is the consequence of introducing your solution? Example: savings, new applications other?</a:t>
            </a:r>
            <a:endParaRPr lang="pl-PL" sz="1600">
              <a:latin typeface="+mn-lt"/>
              <a:ea typeface="Times New Roman" panose="02020603050405020304" pitchFamily="18" charset="0"/>
            </a:endParaRPr>
          </a:p>
          <a:p>
            <a:pPr marL="342900" lvl="1"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How the problem is being solved right now with what technologies? What are the known alternatives to your approach?</a:t>
            </a:r>
            <a:endParaRPr lang="pl-PL" sz="1600">
              <a:latin typeface="+mn-lt"/>
              <a:ea typeface="Times New Roman" panose="02020603050405020304" pitchFamily="18" charset="0"/>
            </a:endParaRPr>
          </a:p>
          <a:p>
            <a:pPr lvl="1" indent="0">
              <a:spcBef>
                <a:spcPts val="600"/>
              </a:spcBef>
              <a:spcAft>
                <a:spcPts val="600"/>
              </a:spcAft>
            </a:pPr>
            <a:r>
              <a:rPr lang="pl-PL" sz="1600">
                <a:effectLst/>
                <a:latin typeface="+mn-lt"/>
                <a:ea typeface="Times New Roman" panose="02020603050405020304" pitchFamily="18" charset="0"/>
              </a:rPr>
              <a:t>	- </a:t>
            </a:r>
            <a:r>
              <a:rPr lang="en-US" sz="1600">
                <a:effectLst/>
                <a:latin typeface="+mn-lt"/>
                <a:ea typeface="Times New Roman" panose="02020603050405020304" pitchFamily="18" charset="0"/>
              </a:rPr>
              <a:t>Why you are better? </a:t>
            </a:r>
            <a:endParaRPr lang="pl-PL" sz="1600">
              <a:latin typeface="+mn-lt"/>
              <a:ea typeface="Times New Roman" panose="02020603050405020304" pitchFamily="18" charset="0"/>
            </a:endParaRPr>
          </a:p>
          <a:p>
            <a:pPr marL="342900" lvl="1"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How the problem could be solved in the future?</a:t>
            </a:r>
            <a:endParaRPr lang="pl-PL" sz="1600">
              <a:effectLst/>
              <a:latin typeface="+mn-lt"/>
              <a:ea typeface="Times New Roman" panose="02020603050405020304" pitchFamily="18" charset="0"/>
            </a:endParaRPr>
          </a:p>
          <a:p>
            <a:pPr lvl="1" indent="0">
              <a:spcBef>
                <a:spcPts val="600"/>
              </a:spcBef>
              <a:spcAft>
                <a:spcPts val="600"/>
              </a:spcAft>
            </a:pPr>
            <a:r>
              <a:rPr lang="en-US" sz="1600">
                <a:latin typeface="+mn-lt"/>
              </a:rPr>
              <a:t>	- Are you still competitive?</a:t>
            </a:r>
          </a:p>
        </p:txBody>
      </p:sp>
      <p:sp>
        <p:nvSpPr>
          <p:cNvPr id="4" name="pole tekstowe 19">
            <a:extLst>
              <a:ext uri="{FF2B5EF4-FFF2-40B4-BE49-F238E27FC236}">
                <a16:creationId xmlns:a16="http://schemas.microsoft.com/office/drawing/2014/main" id="{0A4A5180-A6ED-C322-85E5-C70D4BAC42EE}"/>
              </a:ext>
            </a:extLst>
          </p:cNvPr>
          <p:cNvSpPr txBox="1"/>
          <p:nvPr/>
        </p:nvSpPr>
        <p:spPr>
          <a:xfrm>
            <a:off x="2638053" y="492507"/>
            <a:ext cx="767071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b">
            <a:normAutofit fontScale="850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hangingPunct="1">
              <a:lnSpc>
                <a:spcPct val="90000"/>
              </a:lnSpc>
              <a:defRPr sz="3200">
                <a:solidFill>
                  <a:schemeClr val="accent1"/>
                </a:solidFill>
                <a:latin typeface="+mj-lt"/>
                <a:ea typeface="Times New Roman" panose="02020603050405020304" pitchFamily="18" charset="0"/>
                <a:cs typeface="Calibri Light"/>
              </a:defRPr>
            </a:lvl1pPr>
            <a:lvl2pPr indent="0">
              <a:lnSpc>
                <a:spcPct val="90000"/>
              </a:lnSpc>
              <a:defRPr sz="4400">
                <a:latin typeface="Calibri Light"/>
                <a:ea typeface="Calibri Light"/>
                <a:cs typeface="Calibri Light"/>
              </a:defRPr>
            </a:lvl2pPr>
            <a:lvl3pPr indent="0">
              <a:lnSpc>
                <a:spcPct val="90000"/>
              </a:lnSpc>
              <a:defRPr sz="4400">
                <a:latin typeface="Calibri Light"/>
                <a:ea typeface="Calibri Light"/>
                <a:cs typeface="Calibri Light"/>
              </a:defRPr>
            </a:lvl3pPr>
            <a:lvl4pPr indent="0">
              <a:lnSpc>
                <a:spcPct val="90000"/>
              </a:lnSpc>
              <a:defRPr sz="4400">
                <a:latin typeface="Calibri Light"/>
                <a:ea typeface="Calibri Light"/>
                <a:cs typeface="Calibri Light"/>
              </a:defRPr>
            </a:lvl4pPr>
            <a:lvl5pPr indent="0">
              <a:lnSpc>
                <a:spcPct val="90000"/>
              </a:lnSpc>
              <a:defRPr sz="4400">
                <a:latin typeface="Calibri Light"/>
                <a:ea typeface="Calibri Light"/>
                <a:cs typeface="Calibri Light"/>
              </a:defRPr>
            </a:lvl5pPr>
            <a:lvl6pPr indent="0">
              <a:lnSpc>
                <a:spcPct val="90000"/>
              </a:lnSpc>
              <a:defRPr sz="4400">
                <a:latin typeface="Calibri Light"/>
                <a:ea typeface="Calibri Light"/>
                <a:cs typeface="Calibri Light"/>
              </a:defRPr>
            </a:lvl6pPr>
            <a:lvl7pPr indent="0">
              <a:lnSpc>
                <a:spcPct val="90000"/>
              </a:lnSpc>
              <a:defRPr sz="4400">
                <a:latin typeface="Calibri Light"/>
                <a:ea typeface="Calibri Light"/>
                <a:cs typeface="Calibri Light"/>
              </a:defRPr>
            </a:lvl7pPr>
            <a:lvl8pPr indent="0">
              <a:lnSpc>
                <a:spcPct val="90000"/>
              </a:lnSpc>
              <a:defRPr sz="4400">
                <a:latin typeface="Calibri Light"/>
                <a:ea typeface="Calibri Light"/>
                <a:cs typeface="Calibri Light"/>
              </a:defRPr>
            </a:lvl8pPr>
            <a:lvl9pPr indent="0">
              <a:lnSpc>
                <a:spcPct val="90000"/>
              </a:lnSpc>
              <a:defRPr sz="4400">
                <a:latin typeface="Calibri Light"/>
                <a:ea typeface="Calibri Light"/>
                <a:cs typeface="Calibri Light"/>
              </a:defRPr>
            </a:lvl9pPr>
          </a:lstStyle>
          <a:p>
            <a:r>
              <a:rPr lang="en-US"/>
              <a:t>PROBLEM</a:t>
            </a:r>
            <a:r>
              <a:rPr lang="pl-PL"/>
              <a:t> </a:t>
            </a:r>
            <a:r>
              <a:rPr lang="en-US"/>
              <a:t>&amp;</a:t>
            </a:r>
            <a:r>
              <a:rPr lang="pl-PL"/>
              <a:t> </a:t>
            </a:r>
            <a:r>
              <a:rPr lang="en-US"/>
              <a:t>SOLUTION</a:t>
            </a:r>
            <a:r>
              <a:rPr lang="pl-PL"/>
              <a:t> – </a:t>
            </a:r>
            <a:r>
              <a:rPr lang="pl-PL" err="1"/>
              <a:t>Why</a:t>
            </a:r>
            <a:r>
              <a:rPr lang="pl-PL"/>
              <a:t> </a:t>
            </a:r>
            <a:r>
              <a:rPr lang="pl-PL" err="1"/>
              <a:t>is</a:t>
            </a:r>
            <a:r>
              <a:rPr lang="pl-PL"/>
              <a:t> </a:t>
            </a:r>
            <a:r>
              <a:rPr lang="pl-PL" err="1"/>
              <a:t>it</a:t>
            </a:r>
            <a:r>
              <a:rPr lang="pl-PL"/>
              <a:t> </a:t>
            </a:r>
            <a:r>
              <a:rPr lang="pl-PL" err="1"/>
              <a:t>important</a:t>
            </a:r>
            <a:r>
              <a:rPr lang="pl-PL"/>
              <a:t>?</a:t>
            </a:r>
            <a:endParaRPr lang="en-US"/>
          </a:p>
        </p:txBody>
      </p:sp>
    </p:spTree>
    <p:extLst>
      <p:ext uri="{BB962C8B-B14F-4D97-AF65-F5344CB8AC3E}">
        <p14:creationId xmlns:p14="http://schemas.microsoft.com/office/powerpoint/2010/main" val="31724954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647900-7BA2-40A7-B736-2C127294583D}"/>
              </a:ext>
            </a:extLst>
          </p:cNvPr>
          <p:cNvSpPr>
            <a:spLocks noGrp="1"/>
          </p:cNvSpPr>
          <p:nvPr>
            <p:ph type="title"/>
          </p:nvPr>
        </p:nvSpPr>
        <p:spPr>
          <a:xfrm>
            <a:off x="838198" y="456533"/>
            <a:ext cx="10448925" cy="579787"/>
          </a:xfrm>
          <a:ln w="12700">
            <a:miter lim="400000"/>
          </a:ln>
        </p:spPr>
        <p:txBody>
          <a:bodyPr lIns="45719" rIns="45719" anchor="b">
            <a:normAutofit/>
          </a:bodyPr>
          <a:lstStyle/>
          <a:p>
            <a:pPr algn="ctr"/>
            <a:r>
              <a:rPr lang="en-US" sz="2700">
                <a:latin typeface="+mj-lt"/>
                <a:sym typeface="Calibri"/>
              </a:rPr>
              <a:t>UNFAIR COMPETETIVE ADVANTAGE AND MOAT</a:t>
            </a:r>
            <a:r>
              <a:rPr lang="pl-PL" sz="2700">
                <a:latin typeface="+mj-lt"/>
                <a:sym typeface="Calibri"/>
              </a:rPr>
              <a:t> </a:t>
            </a:r>
          </a:p>
        </p:txBody>
      </p:sp>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rPr>
              <a:t>Why you are likely to succeed in delivering the solution for the problem you defined?</a:t>
            </a:r>
            <a:endParaRPr lang="pl-PL" sz="1600" dirty="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pl-PL" sz="1600" dirty="0" err="1">
                <a:effectLst/>
                <a:latin typeface="+mn-lt"/>
                <a:ea typeface="Times New Roman" panose="02020603050405020304" pitchFamily="18" charset="0"/>
              </a:rPr>
              <a:t>What</a:t>
            </a:r>
            <a:r>
              <a:rPr lang="pl-PL" sz="1600" dirty="0">
                <a:effectLst/>
                <a:latin typeface="+mn-lt"/>
                <a:ea typeface="Times New Roman" panose="02020603050405020304" pitchFamily="18" charset="0"/>
              </a:rPr>
              <a:t> </a:t>
            </a:r>
            <a:r>
              <a:rPr lang="pl-PL" sz="1600" dirty="0" err="1">
                <a:effectLst/>
                <a:latin typeface="+mn-lt"/>
                <a:ea typeface="Times New Roman" panose="02020603050405020304" pitchFamily="18" charset="0"/>
              </a:rPr>
              <a:t>is</a:t>
            </a:r>
            <a:r>
              <a:rPr lang="pl-PL" sz="1600" dirty="0">
                <a:effectLst/>
                <a:latin typeface="+mn-lt"/>
                <a:ea typeface="Times New Roman" panose="02020603050405020304" pitchFamily="18" charset="0"/>
              </a:rPr>
              <a:t> </a:t>
            </a:r>
            <a:r>
              <a:rPr lang="pl-PL" sz="1600" dirty="0" err="1">
                <a:effectLst/>
                <a:latin typeface="+mn-lt"/>
                <a:ea typeface="Times New Roman" panose="02020603050405020304" pitchFamily="18" charset="0"/>
              </a:rPr>
              <a:t>you</a:t>
            </a:r>
            <a:r>
              <a:rPr lang="pl-PL" sz="1600" dirty="0" err="1">
                <a:latin typeface="+mn-lt"/>
                <a:ea typeface="Times New Roman" panose="02020603050405020304" pitchFamily="18" charset="0"/>
              </a:rPr>
              <a:t>r</a:t>
            </a:r>
            <a:r>
              <a:rPr lang="pl-PL" sz="1600" dirty="0">
                <a:latin typeface="+mn-lt"/>
                <a:ea typeface="Times New Roman" panose="02020603050405020304" pitchFamily="18" charset="0"/>
              </a:rPr>
              <a:t> </a:t>
            </a:r>
            <a:r>
              <a:rPr lang="en-US" sz="1600" dirty="0">
                <a:effectLst/>
                <a:latin typeface="+mn-lt"/>
                <a:ea typeface="Times New Roman" panose="02020603050405020304" pitchFamily="18" charset="0"/>
              </a:rPr>
              <a:t>IP (patents, know how, other)? Please elaborate. </a:t>
            </a:r>
            <a:endParaRPr lang="pl-PL" sz="1600" dirty="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rPr>
              <a:t>Team (Key Opinion Leaders on board, renown experts, other)? Please elaborate.</a:t>
            </a:r>
            <a:endParaRPr lang="pl-PL" sz="1600" dirty="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rPr>
              <a:t>Ecosystem (relation with key value chain partners, access to talent, clients, other)? Please elaborate.</a:t>
            </a:r>
            <a:endParaRPr lang="pl-PL" sz="1600" dirty="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rPr>
              <a:t>How well you know your</a:t>
            </a:r>
            <a:r>
              <a:rPr lang="en-US" sz="1600" dirty="0">
                <a:latin typeface="+mn-lt"/>
                <a:ea typeface="Times New Roman" panose="02020603050405020304" pitchFamily="18" charset="0"/>
              </a:rPr>
              <a:t> industry </a:t>
            </a:r>
            <a:r>
              <a:rPr lang="pl-PL" sz="1600" dirty="0">
                <a:latin typeface="+mn-lt"/>
                <a:ea typeface="Times New Roman" panose="02020603050405020304" pitchFamily="18" charset="0"/>
              </a:rPr>
              <a:t>„</a:t>
            </a:r>
            <a:r>
              <a:rPr lang="en-US" sz="1600" dirty="0">
                <a:latin typeface="+mn-lt"/>
                <a:ea typeface="Times New Roman" panose="02020603050405020304" pitchFamily="18" charset="0"/>
              </a:rPr>
              <a:t>Jekyll and Hyde</a:t>
            </a:r>
            <a:r>
              <a:rPr lang="pl-PL" sz="1600" dirty="0">
                <a:latin typeface="+mn-lt"/>
                <a:ea typeface="Times New Roman" panose="02020603050405020304" pitchFamily="18" charset="0"/>
              </a:rPr>
              <a:t>”</a:t>
            </a:r>
            <a:r>
              <a:rPr lang="en-US" sz="1600" dirty="0">
                <a:latin typeface="+mn-lt"/>
                <a:ea typeface="Times New Roman" panose="02020603050405020304" pitchFamily="18" charset="0"/>
              </a:rPr>
              <a:t> part</a:t>
            </a:r>
            <a:r>
              <a:rPr lang="pl-PL" sz="1600" dirty="0">
                <a:latin typeface="+mn-lt"/>
                <a:ea typeface="Times New Roman" panose="02020603050405020304" pitchFamily="18" charset="0"/>
              </a:rPr>
              <a:t>s</a:t>
            </a:r>
            <a:r>
              <a:rPr lang="en-US" sz="1600" dirty="0">
                <a:latin typeface="+mn-lt"/>
                <a:ea typeface="Times New Roman" panose="02020603050405020304" pitchFamily="18" charset="0"/>
              </a:rPr>
              <a:t> – </a:t>
            </a:r>
            <a:r>
              <a:rPr lang="pl-PL" sz="1600" dirty="0">
                <a:latin typeface="+mn-lt"/>
                <a:ea typeface="Times New Roman" panose="02020603050405020304" pitchFamily="18" charset="0"/>
              </a:rPr>
              <a:t>we want </a:t>
            </a:r>
            <a:r>
              <a:rPr lang="en-US" sz="1600" dirty="0">
                <a:latin typeface="+mn-lt"/>
                <a:ea typeface="Times New Roman" panose="02020603050405020304" pitchFamily="18" charset="0"/>
              </a:rPr>
              <a:t>to know that you know your game and understand how to navigate through the waters of suppliers, competition</a:t>
            </a:r>
            <a:r>
              <a:rPr lang="pl-PL" sz="1600" dirty="0">
                <a:latin typeface="+mn-lt"/>
                <a:ea typeface="Times New Roman" panose="02020603050405020304" pitchFamily="18" charset="0"/>
              </a:rPr>
              <a:t>, </a:t>
            </a:r>
            <a:r>
              <a:rPr lang="en-US" sz="1600" dirty="0">
                <a:latin typeface="+mn-lt"/>
                <a:ea typeface="Times New Roman" panose="02020603050405020304" pitchFamily="18" charset="0"/>
              </a:rPr>
              <a:t>clients</a:t>
            </a:r>
            <a:r>
              <a:rPr lang="pl-PL" sz="1600" dirty="0">
                <a:latin typeface="+mn-lt"/>
                <a:ea typeface="Times New Roman" panose="02020603050405020304" pitchFamily="18" charset="0"/>
              </a:rPr>
              <a:t> and we </a:t>
            </a:r>
            <a:r>
              <a:rPr lang="en-US" sz="1600" dirty="0">
                <a:latin typeface="+mn-lt"/>
                <a:ea typeface="Times New Roman" panose="02020603050405020304" pitchFamily="18" charset="0"/>
              </a:rPr>
              <a:t>can</a:t>
            </a:r>
            <a:r>
              <a:rPr lang="pl-PL" sz="1600" dirty="0">
                <a:latin typeface="+mn-lt"/>
                <a:ea typeface="Times New Roman" panose="02020603050405020304" pitchFamily="18" charset="0"/>
              </a:rPr>
              <a:t> </a:t>
            </a:r>
            <a:r>
              <a:rPr lang="en-US" sz="1600" dirty="0">
                <a:latin typeface="+mn-lt"/>
                <a:ea typeface="Times New Roman" panose="02020603050405020304" pitchFamily="18" charset="0"/>
              </a:rPr>
              <a:t>learn from you.</a:t>
            </a:r>
            <a:endParaRPr lang="pl-PL" sz="1600" dirty="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rPr>
              <a:t>How you plan to keep the competitive edge in the future?</a:t>
            </a:r>
            <a:endParaRPr lang="pl-PL" sz="1600" dirty="0">
              <a:latin typeface="+mn-lt"/>
            </a:endParaRPr>
          </a:p>
        </p:txBody>
      </p:sp>
      <p:sp>
        <p:nvSpPr>
          <p:cNvPr id="5" name="pole tekstowe 4">
            <a:extLst>
              <a:ext uri="{FF2B5EF4-FFF2-40B4-BE49-F238E27FC236}">
                <a16:creationId xmlns:a16="http://schemas.microsoft.com/office/drawing/2014/main" id="{9BFFA5E4-AB53-83ED-CE53-6093ABC88517}"/>
              </a:ext>
            </a:extLst>
          </p:cNvPr>
          <p:cNvSpPr txBox="1"/>
          <p:nvPr/>
        </p:nvSpPr>
        <p:spPr>
          <a:xfrm>
            <a:off x="2300748" y="1035446"/>
            <a:ext cx="8386918"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700">
                <a:solidFill>
                  <a:schemeClr val="accent1"/>
                </a:solidFill>
                <a:latin typeface="+mj-lt"/>
                <a:ea typeface="Calibri Light"/>
                <a:cs typeface="Calibri Light"/>
              </a:rPr>
              <a:t>– Why </a:t>
            </a:r>
            <a:r>
              <a:rPr lang="pl-PL" sz="2700">
                <a:solidFill>
                  <a:schemeClr val="accent1"/>
                </a:solidFill>
                <a:latin typeface="+mj-lt"/>
                <a:ea typeface="Calibri Light"/>
                <a:cs typeface="Calibri Light"/>
              </a:rPr>
              <a:t>y</a:t>
            </a:r>
            <a:r>
              <a:rPr lang="en-US" sz="2700" err="1">
                <a:solidFill>
                  <a:schemeClr val="accent1"/>
                </a:solidFill>
                <a:latin typeface="+mj-lt"/>
                <a:ea typeface="Calibri Light"/>
                <a:cs typeface="Calibri Light"/>
              </a:rPr>
              <a:t>ou</a:t>
            </a:r>
            <a:r>
              <a:rPr lang="en-US" sz="2700">
                <a:solidFill>
                  <a:schemeClr val="accent1"/>
                </a:solidFill>
                <a:latin typeface="+mj-lt"/>
                <a:ea typeface="Calibri Light"/>
                <a:cs typeface="Calibri Light"/>
              </a:rPr>
              <a:t> </a:t>
            </a:r>
            <a:r>
              <a:rPr lang="pl-PL" sz="2700">
                <a:solidFill>
                  <a:schemeClr val="accent1"/>
                </a:solidFill>
                <a:latin typeface="+mj-lt"/>
                <a:ea typeface="Calibri Light"/>
                <a:cs typeface="Calibri Light"/>
              </a:rPr>
              <a:t>w</a:t>
            </a:r>
            <a:r>
              <a:rPr lang="en-US" sz="2700">
                <a:solidFill>
                  <a:schemeClr val="accent1"/>
                </a:solidFill>
                <a:latin typeface="+mj-lt"/>
                <a:ea typeface="Calibri Light"/>
                <a:cs typeface="Calibri Light"/>
              </a:rPr>
              <a:t>ill </a:t>
            </a:r>
            <a:r>
              <a:rPr lang="pl-PL" sz="2700">
                <a:solidFill>
                  <a:schemeClr val="accent1"/>
                </a:solidFill>
                <a:latin typeface="+mj-lt"/>
                <a:ea typeface="Calibri Light"/>
                <a:cs typeface="Calibri Light"/>
              </a:rPr>
              <a:t>o</a:t>
            </a:r>
            <a:r>
              <a:rPr lang="en-US" sz="2700" err="1">
                <a:solidFill>
                  <a:schemeClr val="accent1"/>
                </a:solidFill>
                <a:latin typeface="+mj-lt"/>
                <a:ea typeface="Calibri Light"/>
                <a:cs typeface="Calibri Light"/>
              </a:rPr>
              <a:t>utplay</a:t>
            </a:r>
            <a:r>
              <a:rPr lang="en-US" sz="2700">
                <a:solidFill>
                  <a:schemeClr val="accent1"/>
                </a:solidFill>
                <a:latin typeface="+mj-lt"/>
                <a:ea typeface="Calibri Light"/>
                <a:cs typeface="Calibri Light"/>
              </a:rPr>
              <a:t> </a:t>
            </a:r>
            <a:r>
              <a:rPr lang="pl-PL" sz="2700">
                <a:solidFill>
                  <a:schemeClr val="accent1"/>
                </a:solidFill>
                <a:latin typeface="+mj-lt"/>
                <a:ea typeface="Calibri Light"/>
                <a:cs typeface="Calibri Light"/>
              </a:rPr>
              <a:t>c</a:t>
            </a:r>
            <a:r>
              <a:rPr lang="en-US" sz="2700" err="1">
                <a:solidFill>
                  <a:schemeClr val="accent1"/>
                </a:solidFill>
                <a:latin typeface="+mj-lt"/>
                <a:ea typeface="Calibri Light"/>
                <a:cs typeface="Calibri Light"/>
              </a:rPr>
              <a:t>ompetitors</a:t>
            </a:r>
            <a:r>
              <a:rPr lang="en-US" sz="2700">
                <a:solidFill>
                  <a:schemeClr val="accent1"/>
                </a:solidFill>
                <a:latin typeface="+mj-lt"/>
                <a:ea typeface="Calibri Light"/>
                <a:cs typeface="Calibri Light"/>
              </a:rPr>
              <a:t> </a:t>
            </a:r>
            <a:r>
              <a:rPr lang="pl-PL" sz="2700">
                <a:solidFill>
                  <a:schemeClr val="accent1"/>
                </a:solidFill>
                <a:latin typeface="+mj-lt"/>
                <a:ea typeface="Calibri Light"/>
                <a:cs typeface="Calibri Light"/>
              </a:rPr>
              <a:t>i</a:t>
            </a:r>
            <a:r>
              <a:rPr lang="en-US" sz="2700">
                <a:solidFill>
                  <a:schemeClr val="accent1"/>
                </a:solidFill>
                <a:latin typeface="+mj-lt"/>
                <a:ea typeface="Calibri Light"/>
                <a:cs typeface="Calibri Light"/>
              </a:rPr>
              <a:t>n </a:t>
            </a:r>
            <a:r>
              <a:rPr lang="pl-PL" sz="2700">
                <a:solidFill>
                  <a:schemeClr val="accent1"/>
                </a:solidFill>
                <a:latin typeface="+mj-lt"/>
                <a:ea typeface="Calibri Light"/>
                <a:cs typeface="Calibri Light"/>
              </a:rPr>
              <a:t>t</a:t>
            </a:r>
            <a:r>
              <a:rPr lang="en-US" sz="2700">
                <a:solidFill>
                  <a:schemeClr val="accent1"/>
                </a:solidFill>
                <a:latin typeface="+mj-lt"/>
                <a:ea typeface="Calibri Light"/>
                <a:cs typeface="Calibri Light"/>
              </a:rPr>
              <a:t>he </a:t>
            </a:r>
            <a:r>
              <a:rPr lang="pl-PL" sz="2700">
                <a:solidFill>
                  <a:schemeClr val="accent1"/>
                </a:solidFill>
                <a:latin typeface="+mj-lt"/>
                <a:ea typeface="Calibri Light"/>
                <a:cs typeface="Calibri Light"/>
              </a:rPr>
              <a:t>l</a:t>
            </a:r>
            <a:r>
              <a:rPr lang="en-US" sz="2700" err="1">
                <a:solidFill>
                  <a:schemeClr val="accent1"/>
                </a:solidFill>
                <a:latin typeface="+mj-lt"/>
                <a:ea typeface="Calibri Light"/>
                <a:cs typeface="Calibri Light"/>
              </a:rPr>
              <a:t>ong</a:t>
            </a:r>
            <a:r>
              <a:rPr lang="en-US" sz="2700">
                <a:solidFill>
                  <a:schemeClr val="accent1"/>
                </a:solidFill>
                <a:latin typeface="+mj-lt"/>
                <a:ea typeface="Calibri Light"/>
                <a:cs typeface="Calibri Light"/>
              </a:rPr>
              <a:t> </a:t>
            </a:r>
            <a:r>
              <a:rPr lang="pl-PL" sz="2700">
                <a:solidFill>
                  <a:schemeClr val="accent1"/>
                </a:solidFill>
                <a:latin typeface="+mj-lt"/>
                <a:ea typeface="Calibri Light"/>
                <a:cs typeface="Calibri Light"/>
              </a:rPr>
              <a:t>r</a:t>
            </a:r>
            <a:r>
              <a:rPr lang="en-US" sz="2700">
                <a:solidFill>
                  <a:schemeClr val="accent1"/>
                </a:solidFill>
                <a:latin typeface="+mj-lt"/>
                <a:ea typeface="Calibri Light"/>
                <a:cs typeface="Calibri Light"/>
              </a:rPr>
              <a:t>un?</a:t>
            </a:r>
            <a:endParaRPr lang="pl-PL" sz="2700">
              <a:solidFill>
                <a:schemeClr val="accent1"/>
              </a:solidFill>
              <a:latin typeface="+mj-lt"/>
              <a:ea typeface="Calibri Light"/>
              <a:cs typeface="Calibri Light"/>
            </a:endParaRPr>
          </a:p>
        </p:txBody>
      </p:sp>
    </p:spTree>
    <p:extLst>
      <p:ext uri="{BB962C8B-B14F-4D97-AF65-F5344CB8AC3E}">
        <p14:creationId xmlns:p14="http://schemas.microsoft.com/office/powerpoint/2010/main" val="28502136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647900-7BA2-40A7-B736-2C127294583D}"/>
              </a:ext>
            </a:extLst>
          </p:cNvPr>
          <p:cNvSpPr>
            <a:spLocks noGrp="1"/>
          </p:cNvSpPr>
          <p:nvPr>
            <p:ph type="title"/>
          </p:nvPr>
        </p:nvSpPr>
        <p:spPr>
          <a:xfrm>
            <a:off x="838199" y="403123"/>
            <a:ext cx="10448925" cy="643358"/>
          </a:xfrm>
          <a:ln w="12700">
            <a:miter lim="400000"/>
          </a:ln>
        </p:spPr>
        <p:txBody>
          <a:bodyPr lIns="45719" rIns="45719" anchor="b">
            <a:normAutofit/>
          </a:bodyPr>
          <a:lstStyle/>
          <a:p>
            <a:pPr algn="ctr"/>
            <a:r>
              <a:rPr lang="en-US" sz="2700">
                <a:latin typeface="+mj-lt"/>
              </a:rPr>
              <a:t>IMPACT &amp; SIZE OF OPPORTUNITY</a:t>
            </a:r>
            <a:endParaRPr lang="pl-PL" sz="2700">
              <a:latin typeface="+mj-lt"/>
            </a:endParaRPr>
          </a:p>
        </p:txBody>
      </p:sp>
      <p:sp>
        <p:nvSpPr>
          <p:cNvPr id="3" name="Symbol zastępczy tekstu 2">
            <a:extLst>
              <a:ext uri="{FF2B5EF4-FFF2-40B4-BE49-F238E27FC236}">
                <a16:creationId xmlns:a16="http://schemas.microsoft.com/office/drawing/2014/main" id="{D91BEE8E-0A99-48D8-8141-FC83B697CB01}"/>
              </a:ext>
            </a:extLst>
          </p:cNvPr>
          <p:cNvSpPr>
            <a:spLocks noGrp="1"/>
          </p:cNvSpPr>
          <p:nvPr>
            <p:ph type="body" sz="quarter" idx="1"/>
          </p:nvPr>
        </p:nvSpPr>
        <p:spPr>
          <a:xfrm>
            <a:off x="838199" y="1773236"/>
            <a:ext cx="10448924" cy="4450583"/>
          </a:xfrm>
        </p:spPr>
        <p:txBody>
          <a:bodyPr>
            <a:noAutofit/>
          </a:bodyPr>
          <a:lstStyle/>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Why solving the problem is impactful? What market</a:t>
            </a:r>
            <a:r>
              <a:rPr lang="pl-PL" sz="1600">
                <a:effectLst/>
                <a:latin typeface="+mn-lt"/>
                <a:ea typeface="Times New Roman" panose="02020603050405020304" pitchFamily="18" charset="0"/>
              </a:rPr>
              <a:t>/</a:t>
            </a:r>
            <a:r>
              <a:rPr lang="en-US" sz="1600">
                <a:effectLst/>
                <a:latin typeface="+mn-lt"/>
                <a:ea typeface="Times New Roman" panose="02020603050405020304" pitchFamily="18" charset="0"/>
              </a:rPr>
              <a:t>industry “grand challenge” you solve?</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What is the market today and what it will be in the future?</a:t>
            </a:r>
            <a:endParaRPr lang="pl-PL" sz="1600">
              <a:latin typeface="+mn-lt"/>
              <a:ea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1600">
                <a:effectLst/>
                <a:latin typeface="+mn-lt"/>
                <a:ea typeface="Times New Roman" panose="02020603050405020304" pitchFamily="18" charset="0"/>
              </a:rPr>
              <a:t>Bottom</a:t>
            </a:r>
            <a:r>
              <a:rPr lang="pl-PL" sz="1600">
                <a:effectLst/>
                <a:latin typeface="+mn-lt"/>
                <a:ea typeface="Times New Roman" panose="02020603050405020304" pitchFamily="18" charset="0"/>
              </a:rPr>
              <a:t>-</a:t>
            </a:r>
            <a:r>
              <a:rPr lang="en-US" sz="1600">
                <a:effectLst/>
                <a:latin typeface="+mn-lt"/>
                <a:ea typeface="Times New Roman" panose="02020603050405020304" pitchFamily="18" charset="0"/>
              </a:rPr>
              <a:t>up calculations of market value.</a:t>
            </a:r>
            <a:br>
              <a:rPr lang="pl-PL" sz="1600">
                <a:effectLst/>
                <a:latin typeface="+mn-lt"/>
                <a:ea typeface="Calibri" panose="020F0502020204030204" pitchFamily="34" charset="0"/>
              </a:rPr>
            </a:br>
            <a:endParaRPr lang="pl-PL" sz="1600">
              <a:latin typeface="+mn-lt"/>
            </a:endParaRPr>
          </a:p>
        </p:txBody>
      </p:sp>
    </p:spTree>
    <p:extLst>
      <p:ext uri="{BB962C8B-B14F-4D97-AF65-F5344CB8AC3E}">
        <p14:creationId xmlns:p14="http://schemas.microsoft.com/office/powerpoint/2010/main" val="1636859183"/>
      </p:ext>
    </p:extLst>
  </p:cSld>
  <p:clrMapOvr>
    <a:masterClrMapping/>
  </p:clrMapOvr>
  <p:transition spd="med"/>
</p:sld>
</file>

<file path=ppt/theme/theme1.xml><?xml version="1.0" encoding="utf-8"?>
<a:theme xmlns:a="http://schemas.openxmlformats.org/drawingml/2006/main" name="Motyw pakietu Office">
  <a:themeElements>
    <a:clrScheme name="VigoWE">
      <a:dk1>
        <a:srgbClr val="000000"/>
      </a:dk1>
      <a:lt1>
        <a:srgbClr val="FFFFFF"/>
      </a:lt1>
      <a:dk2>
        <a:srgbClr val="A7A7A7"/>
      </a:dk2>
      <a:lt2>
        <a:srgbClr val="535353"/>
      </a:lt2>
      <a:accent1>
        <a:srgbClr val="7B3CD2"/>
      </a:accent1>
      <a:accent2>
        <a:srgbClr val="5C3196"/>
      </a:accent2>
      <a:accent3>
        <a:srgbClr val="FFA901"/>
      </a:accent3>
      <a:accent4>
        <a:srgbClr val="FFC000"/>
      </a:accent4>
      <a:accent5>
        <a:srgbClr val="5B9BD5"/>
      </a:accent5>
      <a:accent6>
        <a:srgbClr val="70AD47"/>
      </a:accent6>
      <a:hlink>
        <a:srgbClr val="0000FF"/>
      </a:hlink>
      <a:folHlink>
        <a:srgbClr val="FF00FF"/>
      </a:folHlink>
    </a:clrScheme>
    <a:fontScheme name="VigoWE">
      <a:majorFont>
        <a:latin typeface="Rubik"/>
        <a:ea typeface="Helvetica"/>
        <a:cs typeface="Helvetica"/>
      </a:majorFont>
      <a:minorFont>
        <a:latin typeface="Rubik Light"/>
        <a:ea typeface="Calibri"/>
        <a:cs typeface="Calibri"/>
      </a:minorFont>
    </a:fontScheme>
    <a:fmtScheme name="Motyw pakietu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000000"/>
            </a:solidFill>
            <a:effectLst/>
            <a:uFillTx/>
            <a:latin typeface="+mn-lt"/>
            <a:ea typeface="+mn-ea"/>
            <a:cs typeface="+mn-cs"/>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Motyw pakietu Office">
      <a:majorFont>
        <a:latin typeface="Helvetica"/>
        <a:ea typeface="Helvetica"/>
        <a:cs typeface="Helvetica"/>
      </a:majorFont>
      <a:minorFont>
        <a:latin typeface="Calibri"/>
        <a:ea typeface="Calibri"/>
        <a:cs typeface="Calibri"/>
      </a:minorFont>
    </a:fontScheme>
    <a:fmtScheme name="Motyw pakietu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goWE">
    <a:dk1>
      <a:srgbClr val="000000"/>
    </a:dk1>
    <a:lt1>
      <a:srgbClr val="FFFFFF"/>
    </a:lt1>
    <a:dk2>
      <a:srgbClr val="A7A7A7"/>
    </a:dk2>
    <a:lt2>
      <a:srgbClr val="535353"/>
    </a:lt2>
    <a:accent1>
      <a:srgbClr val="7B3CD2"/>
    </a:accent1>
    <a:accent2>
      <a:srgbClr val="5C3196"/>
    </a:accent2>
    <a:accent3>
      <a:srgbClr val="FFA901"/>
    </a:accent3>
    <a:accent4>
      <a:srgbClr val="FFC000"/>
    </a:accent4>
    <a:accent5>
      <a:srgbClr val="5B9BD5"/>
    </a:accent5>
    <a:accent6>
      <a:srgbClr val="70AD47"/>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f4390f-50a2-4f19-85b4-898df560c9cf">
      <Terms xmlns="http://schemas.microsoft.com/office/infopath/2007/PartnerControls"/>
    </lcf76f155ced4ddcb4097134ff3c332f>
    <TaxCatchAll xmlns="7f86bb66-f810-426c-8bb0-290357a63a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E93FB17228C094184AC01569C234ECD" ma:contentTypeVersion="18" ma:contentTypeDescription="Utwórz nowy dokument." ma:contentTypeScope="" ma:versionID="8bffbd7f49059a97faa808623b5256c5">
  <xsd:schema xmlns:xsd="http://www.w3.org/2001/XMLSchema" xmlns:xs="http://www.w3.org/2001/XMLSchema" xmlns:p="http://schemas.microsoft.com/office/2006/metadata/properties" xmlns:ns2="84f4390f-50a2-4f19-85b4-898df560c9cf" xmlns:ns3="7f86bb66-f810-426c-8bb0-290357a63ae3" targetNamespace="http://schemas.microsoft.com/office/2006/metadata/properties" ma:root="true" ma:fieldsID="0c65c23d6b1ebaf24dea4efa2b0629a0" ns2:_="" ns3:_="">
    <xsd:import namespace="84f4390f-50a2-4f19-85b4-898df560c9cf"/>
    <xsd:import namespace="7f86bb66-f810-426c-8bb0-290357a63a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4390f-50a2-4f19-85b4-898df560c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i obrazów" ma:readOnly="false" ma:fieldId="{5cf76f15-5ced-4ddc-b409-7134ff3c332f}" ma:taxonomyMulti="true" ma:sspId="a05da04b-0276-40b7-9592-3c0b600b18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86bb66-f810-426c-8bb0-290357a63ae3"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23" nillable="true" ma:displayName="Taxonomy Catch All Column" ma:hidden="true" ma:list="{7321246b-d7e2-41a6-aaed-43a5b475176a}" ma:internalName="TaxCatchAll" ma:showField="CatchAllData" ma:web="7f86bb66-f810-426c-8bb0-290357a63a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C4C73-99B9-4D96-8F83-922A48EF335F}">
  <ds:schemaRefs>
    <ds:schemaRef ds:uri="http://schemas.microsoft.com/office/2006/metadata/properties"/>
    <ds:schemaRef ds:uri="7f86bb66-f810-426c-8bb0-290357a63ae3"/>
    <ds:schemaRef ds:uri="http://purl.org/dc/elements/1.1/"/>
    <ds:schemaRef ds:uri="http://purl.org/dc/dcmitype/"/>
    <ds:schemaRef ds:uri="http://schemas.microsoft.com/office/infopath/2007/PartnerControls"/>
    <ds:schemaRef ds:uri="84f4390f-50a2-4f19-85b4-898df560c9cf"/>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C30B68A-920F-4766-9644-0C5C14EFE9AA}">
  <ds:schemaRefs>
    <ds:schemaRef ds:uri="http://schemas.microsoft.com/sharepoint/v3/contenttype/forms"/>
  </ds:schemaRefs>
</ds:datastoreItem>
</file>

<file path=customXml/itemProps3.xml><?xml version="1.0" encoding="utf-8"?>
<ds:datastoreItem xmlns:ds="http://schemas.openxmlformats.org/officeDocument/2006/customXml" ds:itemID="{CCE0011C-EE0C-4F22-97C4-1CF73AF12FD3}"/>
</file>

<file path=docProps/app.xml><?xml version="1.0" encoding="utf-8"?>
<Properties xmlns="http://schemas.openxmlformats.org/officeDocument/2006/extended-properties" xmlns:vt="http://schemas.openxmlformats.org/officeDocument/2006/docPropsVTypes">
  <Template/>
  <TotalTime>7</TotalTime>
  <Words>868</Words>
  <Application>Microsoft Office PowerPoint</Application>
  <PresentationFormat>Panoramiczny</PresentationFormat>
  <Paragraphs>79</Paragraphs>
  <Slides>14</Slides>
  <Notes>3</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14</vt:i4>
      </vt:variant>
    </vt:vector>
  </HeadingPairs>
  <TitlesOfParts>
    <vt:vector size="22" baseType="lpstr">
      <vt:lpstr>Arial</vt:lpstr>
      <vt:lpstr>Calibri</vt:lpstr>
      <vt:lpstr>Calibri Light</vt:lpstr>
      <vt:lpstr>Rubik</vt:lpstr>
      <vt:lpstr>Rubik Light</vt:lpstr>
      <vt:lpstr>Rubik Medium</vt:lpstr>
      <vt:lpstr>Rubik Regular</vt:lpstr>
      <vt:lpstr>Motyw pakietu Office</vt:lpstr>
      <vt:lpstr>Prezentacja programu PowerPoint</vt:lpstr>
      <vt:lpstr>WHO? WHAT? WHY? HOW?</vt:lpstr>
      <vt:lpstr>Prezentacja programu PowerPoint</vt:lpstr>
      <vt:lpstr>Prezentacja programu PowerPoint</vt:lpstr>
      <vt:lpstr>Prezentacja programu PowerPoint</vt:lpstr>
      <vt:lpstr>Prezentacja programu PowerPoint</vt:lpstr>
      <vt:lpstr>Prezentacja programu PowerPoint</vt:lpstr>
      <vt:lpstr>UNFAIR COMPETETIVE ADVANTAGE AND MOAT </vt:lpstr>
      <vt:lpstr>IMPACT &amp; SIZE OF OPPORTUNITY</vt:lpstr>
      <vt:lpstr>BUSINESS MODEL – How and why you will make money?</vt:lpstr>
      <vt:lpstr>COMPETITION</vt:lpstr>
      <vt:lpstr>ROADMAP &amp; MILESTONES – FINANCIAL &amp; TECHNOLOGY</vt:lpstr>
      <vt:lpstr>WHY NOW</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dc:creator>
  <cp:lastModifiedBy>Marek Kotelnicki</cp:lastModifiedBy>
  <cp:revision>3</cp:revision>
  <cp:lastPrinted>2021-10-12T13:09:35Z</cp:lastPrinted>
  <dcterms:modified xsi:type="dcterms:W3CDTF">2023-06-07T08:34:29Z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0x010100DE93FB17228C094184AC01569C234ECD</vt:lpwstr>
  </property>
  <property fmtid="{D5CDD505-2E9C-101B-9397-08002B2CF9AE}" pid="3" name="MediaServiceImageTags">
    <vt:lpwstr/>
  </property>
</Properties>
</file>